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 id="2147483664" r:id="rId3"/>
    <p:sldMasterId id="2147483666" r:id="rId4"/>
    <p:sldMasterId id="2147483668" r:id="rId5"/>
    <p:sldMasterId id="2147483670" r:id="rId6"/>
    <p:sldMasterId id="2147483672" r:id="rId7"/>
    <p:sldMasterId id="2147483674" r:id="rId8"/>
    <p:sldMasterId id="2147483676" r:id="rId9"/>
  </p:sldMasterIdLst>
  <p:notesMasterIdLst>
    <p:notesMasterId r:id="rId25"/>
  </p:notesMasterIdLst>
  <p:handoutMasterIdLst>
    <p:handoutMasterId r:id="rId26"/>
  </p:handoutMasterIdLst>
  <p:sldIdLst>
    <p:sldId id="275" r:id="rId10"/>
    <p:sldId id="276" r:id="rId11"/>
    <p:sldId id="317" r:id="rId12"/>
    <p:sldId id="278" r:id="rId13"/>
    <p:sldId id="280" r:id="rId14"/>
    <p:sldId id="279" r:id="rId15"/>
    <p:sldId id="282" r:id="rId16"/>
    <p:sldId id="284" r:id="rId17"/>
    <p:sldId id="319" r:id="rId18"/>
    <p:sldId id="299" r:id="rId19"/>
    <p:sldId id="296" r:id="rId20"/>
    <p:sldId id="318" r:id="rId21"/>
    <p:sldId id="306" r:id="rId22"/>
    <p:sldId id="316" r:id="rId23"/>
    <p:sldId id="31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683"/>
    <a:srgbClr val="00604B"/>
    <a:srgbClr val="009491"/>
    <a:srgbClr val="004B4B"/>
    <a:srgbClr val="002F2D"/>
    <a:srgbClr val="003D31"/>
    <a:srgbClr val="A80B7A"/>
    <a:srgbClr val="62165C"/>
    <a:srgbClr val="3D0040"/>
    <a:srgbClr val="FBC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8" autoAdjust="0"/>
    <p:restoredTop sz="89880" autoAdjust="0"/>
  </p:normalViewPr>
  <p:slideViewPr>
    <p:cSldViewPr snapToGrid="0">
      <p:cViewPr varScale="1">
        <p:scale>
          <a:sx n="41" d="100"/>
          <a:sy n="41" d="100"/>
        </p:scale>
        <p:origin x="624" y="36"/>
      </p:cViewPr>
      <p:guideLst/>
    </p:cSldViewPr>
  </p:slideViewPr>
  <p:notesTextViewPr>
    <p:cViewPr>
      <p:scale>
        <a:sx n="1" d="1"/>
        <a:sy n="1" d="1"/>
      </p:scale>
      <p:origin x="0" y="0"/>
    </p:cViewPr>
  </p:notesTextViewPr>
  <p:notesViewPr>
    <p:cSldViewPr snapToGrid="0">
      <p:cViewPr varScale="1">
        <p:scale>
          <a:sx n="51" d="100"/>
          <a:sy n="51"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8C7CC-CFA2-43EC-9571-5437D3169338}" type="datetimeFigureOut">
              <a:rPr lang="en-US" smtClean="0"/>
              <a:t>7/13/2020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1097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2DC37-7257-4D50-8A47-9FC0A1BDCA87}"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2912E-4BCA-4537-9CA2-50BCABF11891}" type="slidenum">
              <a:rPr lang="en-US" smtClean="0"/>
              <a:t>‹#›</a:t>
            </a:fld>
            <a:endParaRPr lang="en-US"/>
          </a:p>
        </p:txBody>
      </p:sp>
    </p:spTree>
    <p:extLst>
      <p:ext uri="{BB962C8B-B14F-4D97-AF65-F5344CB8AC3E}">
        <p14:creationId xmlns:p14="http://schemas.microsoft.com/office/powerpoint/2010/main" val="351141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a:t>
            </a:fld>
            <a:endParaRPr lang="en-US"/>
          </a:p>
        </p:txBody>
      </p:sp>
    </p:spTree>
    <p:extLst>
      <p:ext uri="{BB962C8B-B14F-4D97-AF65-F5344CB8AC3E}">
        <p14:creationId xmlns:p14="http://schemas.microsoft.com/office/powerpoint/2010/main" val="46748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Lets</a:t>
            </a:r>
            <a:r>
              <a:rPr lang="en-US" b="0" baseline="0" dirty="0"/>
              <a:t> consider the two approaches in the context of broader possibilities. </a:t>
            </a:r>
          </a:p>
          <a:p>
            <a:r>
              <a:rPr lang="en-US" b="1" dirty="0"/>
              <a:t>Live too short </a:t>
            </a:r>
            <a:r>
              <a:rPr lang="en-US" dirty="0"/>
              <a:t>– premature</a:t>
            </a:r>
            <a:r>
              <a:rPr lang="en-US" baseline="0" dirty="0"/>
              <a:t> death. Strong, immediately leveraged death benefit provides money to beneficiaries.</a:t>
            </a:r>
          </a:p>
          <a:p>
            <a:r>
              <a:rPr lang="en-US" b="1" baseline="0" dirty="0"/>
              <a:t>Critical event </a:t>
            </a:r>
            <a:r>
              <a:rPr lang="en-US" baseline="0" dirty="0"/>
              <a:t>– North American’s CCT provides coverage for a critical event. Most LTC riders do not.</a:t>
            </a:r>
          </a:p>
          <a:p>
            <a:r>
              <a:rPr lang="en-US" b="1" baseline="0" dirty="0"/>
              <a:t>Chronic event </a:t>
            </a:r>
            <a:r>
              <a:rPr lang="en-US" baseline="0" dirty="0"/>
              <a:t>–A hybrid policy with a LTC rider provides up to around six years of coverage at maximum amounts. CCT provides slightly less for around 4 years. </a:t>
            </a:r>
          </a:p>
          <a:p>
            <a:r>
              <a:rPr lang="en-US" b="1" baseline="0" dirty="0"/>
              <a:t>Live too long </a:t>
            </a:r>
            <a:r>
              <a:rPr lang="en-US" baseline="0" dirty="0"/>
              <a:t>– North American’s solution provides the opportunity to grow cash value with an IUL policy, which can be accessed to help supplement retirement income or other discretionary needs. This creates options and flexibility as needs change. The hybrid policy with the LTC rider has significantly less cash value growth.  But the difference in death benefit is substantial and allows for multiple options in dealing with a chronic event late in life.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10</a:t>
            </a:fld>
            <a:endParaRPr lang="en-US"/>
          </a:p>
        </p:txBody>
      </p:sp>
    </p:spTree>
    <p:extLst>
      <p:ext uri="{BB962C8B-B14F-4D97-AF65-F5344CB8AC3E}">
        <p14:creationId xmlns:p14="http://schemas.microsoft.com/office/powerpoint/2010/main" val="27079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here is what that looks like:</a:t>
            </a:r>
            <a:r>
              <a:rPr lang="en-US" baseline="0" dirty="0"/>
              <a:t> (Click through bullets)</a:t>
            </a:r>
          </a:p>
          <a:p>
            <a:endParaRPr lang="en-US" dirty="0"/>
          </a:p>
          <a:p>
            <a:r>
              <a:rPr lang="en-US" dirty="0"/>
              <a:t>Immediate death benefit leverage – You</a:t>
            </a:r>
            <a:r>
              <a:rPr lang="en-US" baseline="0" dirty="0"/>
              <a:t> get immediate death benefit that can be significantly more than that of the hybrid</a:t>
            </a:r>
            <a:endParaRPr lang="en-US" dirty="0"/>
          </a:p>
          <a:p>
            <a:r>
              <a:rPr lang="en-US" dirty="0"/>
              <a:t>Strong cash value growth – It you choose to utilize an IUL product as the base policy, you can benefit</a:t>
            </a:r>
            <a:r>
              <a:rPr lang="en-US" baseline="0" dirty="0"/>
              <a:t> from opportunity to grow cash value and/or death benefit over time.</a:t>
            </a:r>
            <a:endParaRPr lang="en-US" dirty="0"/>
          </a:p>
          <a:p>
            <a:r>
              <a:rPr lang="en-US" dirty="0"/>
              <a:t>CCT is an acceleration of a portion of the death benefit – The accelerated death benefit</a:t>
            </a:r>
            <a:r>
              <a:rPr lang="en-US" baseline="0" dirty="0"/>
              <a:t> give you access to a portion of the death benefit with a time value of money adjustment.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11</a:t>
            </a:fld>
            <a:endParaRPr lang="en-US"/>
          </a:p>
        </p:txBody>
      </p:sp>
    </p:spTree>
    <p:extLst>
      <p:ext uri="{BB962C8B-B14F-4D97-AF65-F5344CB8AC3E}">
        <p14:creationId xmlns:p14="http://schemas.microsoft.com/office/powerpoint/2010/main" val="275300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How was it redesigned?</a:t>
            </a:r>
          </a:p>
          <a:p>
            <a:pPr lvl="0"/>
            <a:r>
              <a:rPr lang="en-US" sz="1200" kern="1200" dirty="0">
                <a:solidFill>
                  <a:schemeClr val="tx1"/>
                </a:solidFill>
                <a:effectLst/>
                <a:latin typeface="+mn-lt"/>
                <a:ea typeface="+mn-ea"/>
                <a:cs typeface="+mn-cs"/>
              </a:rPr>
              <a:t>The multiplier starts in five years earlier — year one instead of year six. </a:t>
            </a:r>
          </a:p>
          <a:p>
            <a:pPr lvl="0"/>
            <a:r>
              <a:rPr lang="en-US" sz="1200" kern="1200" dirty="0">
                <a:solidFill>
                  <a:schemeClr val="tx1"/>
                </a:solidFill>
                <a:effectLst/>
                <a:latin typeface="+mn-lt"/>
                <a:ea typeface="+mn-ea"/>
                <a:cs typeface="+mn-cs"/>
              </a:rPr>
              <a:t>We raised the current multiplier factor from 10% to 15% in years 1-10.</a:t>
            </a:r>
          </a:p>
          <a:p>
            <a:pPr lvl="0"/>
            <a:r>
              <a:rPr lang="en-US" sz="1200" kern="1200" dirty="0">
                <a:solidFill>
                  <a:schemeClr val="tx1"/>
                </a:solidFill>
                <a:effectLst/>
                <a:latin typeface="+mn-lt"/>
                <a:ea typeface="+mn-ea"/>
                <a:cs typeface="+mn-cs"/>
              </a:rPr>
              <a:t>Plus, we retained the 1% contractually guaranteed interest rate bonus on index account values starting in year 11.</a:t>
            </a:r>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4216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7622912E-4BCA-4537-9CA2-50BCABF11891}" type="slidenum">
              <a:rPr lang="en-US" smtClean="0"/>
              <a:t>13</a:t>
            </a:fld>
            <a:endParaRPr lang="en-US"/>
          </a:p>
        </p:txBody>
      </p:sp>
    </p:spTree>
    <p:extLst>
      <p:ext uri="{BB962C8B-B14F-4D97-AF65-F5344CB8AC3E}">
        <p14:creationId xmlns:p14="http://schemas.microsoft.com/office/powerpoint/2010/main" val="239279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14</a:t>
            </a:fld>
            <a:endParaRPr lang="en-US"/>
          </a:p>
        </p:txBody>
      </p:sp>
    </p:spTree>
    <p:extLst>
      <p:ext uri="{BB962C8B-B14F-4D97-AF65-F5344CB8AC3E}">
        <p14:creationId xmlns:p14="http://schemas.microsoft.com/office/powerpoint/2010/main" val="116985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it</a:t>
            </a:r>
            <a:r>
              <a:rPr lang="en-US" baseline="0" dirty="0"/>
              <a:t> up.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15</a:t>
            </a:fld>
            <a:endParaRPr lang="en-US"/>
          </a:p>
        </p:txBody>
      </p:sp>
    </p:spTree>
    <p:extLst>
      <p:ext uri="{BB962C8B-B14F-4D97-AF65-F5344CB8AC3E}">
        <p14:creationId xmlns:p14="http://schemas.microsoft.com/office/powerpoint/2010/main" val="250506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2</a:t>
            </a:fld>
            <a:endParaRPr lang="en-US"/>
          </a:p>
        </p:txBody>
      </p:sp>
    </p:spTree>
    <p:extLst>
      <p:ext uri="{BB962C8B-B14F-4D97-AF65-F5344CB8AC3E}">
        <p14:creationId xmlns:p14="http://schemas.microsoft.com/office/powerpoint/2010/main" val="266321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r>
              <a:rPr lang="en-US" dirty="0"/>
              <a:t>We want to</a:t>
            </a:r>
            <a:r>
              <a:rPr lang="en-US" baseline="0" dirty="0"/>
              <a:t> break our content into these three components:</a:t>
            </a:r>
          </a:p>
          <a:p>
            <a:pPr marL="228600" indent="-228600">
              <a:buAutoNum type="arabicParenR"/>
            </a:pPr>
            <a:r>
              <a:rPr lang="en-US" baseline="0" dirty="0"/>
              <a:t>Understanding the Risk – It is important that as financial professionals we understand the breadth of the risk the client is facing and address it appropriately because our current approach is missing areas of significant probability. </a:t>
            </a:r>
          </a:p>
          <a:p>
            <a:pPr marL="228600" indent="-228600">
              <a:buAutoNum type="arabicParenR"/>
            </a:pPr>
            <a:r>
              <a:rPr lang="en-US" baseline="0" dirty="0"/>
              <a:t>Exploring Solutions – We will take a look at where we have been with addressing client needs, the gaps in that approach and what our options are going forward. </a:t>
            </a:r>
          </a:p>
          <a:p>
            <a:pPr marL="228600" indent="-228600">
              <a:buAutoNum type="arabicParenR"/>
            </a:pPr>
            <a:r>
              <a:rPr lang="en-US" baseline="0" dirty="0"/>
              <a:t>Then we’ll take a look at creating design alternatives used to style a solution specifically to the clients broader set of needs while avoiding asset forfeiture and coverage gaps. </a:t>
            </a:r>
          </a:p>
          <a:p>
            <a:pPr marL="228600" indent="-228600">
              <a:buAutoNum type="arabicParenR"/>
            </a:pPr>
            <a:endParaRPr lang="en-US" baseline="0" dirty="0"/>
          </a:p>
          <a:p>
            <a:pPr marL="0" indent="0">
              <a:buNone/>
            </a:pPr>
            <a:r>
              <a:rPr lang="en-US" baseline="0" dirty="0"/>
              <a:t>So let’s talk Risk.</a:t>
            </a:r>
            <a:endParaRPr lang="en-US" dirty="0"/>
          </a:p>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3</a:t>
            </a:fld>
            <a:endParaRPr lang="en-US"/>
          </a:p>
        </p:txBody>
      </p:sp>
    </p:spTree>
    <p:extLst>
      <p:ext uri="{BB962C8B-B14F-4D97-AF65-F5344CB8AC3E}">
        <p14:creationId xmlns:p14="http://schemas.microsoft.com/office/powerpoint/2010/main" val="244447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professionals are generally comfortable</a:t>
            </a:r>
            <a:r>
              <a:rPr lang="en-US" baseline="0" dirty="0"/>
              <a:t> talking about these types of risks. But too often a different kind of risk, that is always there, is ignored. All of us are at risk of experiencing a “Major Health Challenge”. The owner of the assets you protect is no different. Over the years, when financial professionals have conversations about that risk, our industry has adopted “Long Term Care” as this general term for all major health risks. </a:t>
            </a:r>
            <a:r>
              <a:rPr lang="en-US" b="1" baseline="0" dirty="0"/>
              <a:t>That is a problem for a number of reasons. </a:t>
            </a:r>
            <a:r>
              <a:rPr lang="en-US" b="0" baseline="0" dirty="0"/>
              <a:t>One, it narrows the spectrum of concern down to essentially an event that occurs at the end of life. It is important to address that risk and we will speak to that, but it leaves a significant array of other risks uncovered.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Secondly, the term “</a:t>
            </a:r>
            <a:r>
              <a:rPr lang="en-US" baseline="0" dirty="0"/>
              <a:t>Long Term Care” is now used to describe a product. So when your client uses the term “Long Term Care” and associates that with the protection they are buying from you, you are obligated to sell them exactly that. Not something “just like Long Term Care”. We have to stop using that term unless we are talking specifically about that product. Teach yourself and your clients to use a different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there is a broader challenge in focusing conversation or coverage in the area of what has traditionally been called long term care. There is a broader spectrum of individual health issues that need protection and do not fall under long term support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to advance text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Critical, Chronic and Terminal Illness – C.C.T. for short captures the broader concerns that are too often overlooked due to the focus on long term care.</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4</a:t>
            </a:fld>
            <a:endParaRPr lang="en-US"/>
          </a:p>
        </p:txBody>
      </p:sp>
    </p:spTree>
    <p:extLst>
      <p:ext uri="{BB962C8B-B14F-4D97-AF65-F5344CB8AC3E}">
        <p14:creationId xmlns:p14="http://schemas.microsoft.com/office/powerpoint/2010/main" val="293893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And the events cover a spectrum of risk with significant costs. </a:t>
            </a:r>
          </a:p>
          <a:p>
            <a:r>
              <a:rPr lang="en-US" baseline="0" dirty="0"/>
              <a:t>(Click through slides)</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5</a:t>
            </a:fld>
            <a:endParaRPr lang="en-US"/>
          </a:p>
        </p:txBody>
      </p:sp>
    </p:spTree>
    <p:extLst>
      <p:ext uri="{BB962C8B-B14F-4D97-AF65-F5344CB8AC3E}">
        <p14:creationId xmlns:p14="http://schemas.microsoft.com/office/powerpoint/2010/main" val="59024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risk of the economic impact from a major health crisis can</a:t>
            </a:r>
            <a:r>
              <a:rPr lang="en-US" baseline="0" dirty="0"/>
              <a:t> be significant.</a:t>
            </a:r>
            <a:r>
              <a:rPr lang="en-US" dirty="0"/>
              <a:t> </a:t>
            </a:r>
          </a:p>
          <a:p>
            <a:r>
              <a:rPr lang="en-US" dirty="0"/>
              <a:t>(Click through slide)</a:t>
            </a:r>
          </a:p>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6</a:t>
            </a:fld>
            <a:endParaRPr lang="en-US"/>
          </a:p>
        </p:txBody>
      </p:sp>
    </p:spTree>
    <p:extLst>
      <p:ext uri="{BB962C8B-B14F-4D97-AF65-F5344CB8AC3E}">
        <p14:creationId xmlns:p14="http://schemas.microsoft.com/office/powerpoint/2010/main" val="211001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is across a variety of concerns and how</a:t>
            </a:r>
            <a:r>
              <a:rPr lang="en-US" baseline="0" dirty="0"/>
              <a:t> we find solutions needs to take into consideration a variety of characteristics that are often ignored in many commonly proposed solutions. </a:t>
            </a:r>
            <a:r>
              <a:rPr lang="en-US" dirty="0"/>
              <a:t>So lets explore the typical approaches to solving for risk</a:t>
            </a:r>
            <a:r>
              <a:rPr lang="en-US" baseline="0" dirty="0"/>
              <a:t> and dig a little deeper to see where gaps exist. </a:t>
            </a:r>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7</a:t>
            </a:fld>
            <a:endParaRPr lang="en-US"/>
          </a:p>
        </p:txBody>
      </p:sp>
    </p:spTree>
    <p:extLst>
      <p:ext uri="{BB962C8B-B14F-4D97-AF65-F5344CB8AC3E}">
        <p14:creationId xmlns:p14="http://schemas.microsoft.com/office/powerpoint/2010/main" val="282191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8</a:t>
            </a:fld>
            <a:endParaRPr lang="en-US"/>
          </a:p>
        </p:txBody>
      </p:sp>
    </p:spTree>
    <p:extLst>
      <p:ext uri="{BB962C8B-B14F-4D97-AF65-F5344CB8AC3E}">
        <p14:creationId xmlns:p14="http://schemas.microsoft.com/office/powerpoint/2010/main" val="47864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most common solution today and what many financial</a:t>
            </a:r>
            <a:r>
              <a:rPr lang="en-US" baseline="0" dirty="0"/>
              <a:t> professionals have adopted are products usually referred to as hybrid products. But let’s be clear. These are UL/WL insurance policies, with a compressed death benefit, and a long term care rider. The fact that they are a life insurance policy is generally not overly highlighted in the literature and is sometimes news to the agent because they are marketed specifically and heavily by their name rather than their product type. Most of these products share some characteristics. </a:t>
            </a:r>
          </a:p>
          <a:p>
            <a:r>
              <a:rPr lang="en-US" baseline="0" dirty="0"/>
              <a:t>(Click though slide) </a:t>
            </a:r>
          </a:p>
          <a:p>
            <a:r>
              <a:rPr lang="en-US" i="1" dirty="0"/>
              <a:t>Underwritten for morbidity – </a:t>
            </a:r>
            <a:r>
              <a:rPr lang="en-US" i="0" dirty="0"/>
              <a:t>Due to the LTC Rider</a:t>
            </a:r>
          </a:p>
          <a:p>
            <a:r>
              <a:rPr lang="en-US" i="1" dirty="0"/>
              <a:t>Highly leveraged chronic illness benefit – </a:t>
            </a:r>
            <a:r>
              <a:rPr lang="en-US" i="0" dirty="0"/>
              <a:t>The greatest benefit of this policy occurs in the event of a prolonged LTSS event i.e. greater than 6 years. </a:t>
            </a:r>
          </a:p>
          <a:p>
            <a:r>
              <a:rPr lang="en-US" i="1" dirty="0"/>
              <a:t>Limited death benefit – </a:t>
            </a:r>
            <a:r>
              <a:rPr lang="en-US" i="0" dirty="0"/>
              <a:t>The death benefit is compressed to limit exposure</a:t>
            </a:r>
          </a:p>
          <a:p>
            <a:r>
              <a:rPr lang="en-US" i="1" dirty="0"/>
              <a:t>Limited cash value growth – </a:t>
            </a:r>
            <a:r>
              <a:rPr lang="en-US" i="0" dirty="0"/>
              <a:t>They have very conservative cash value growth</a:t>
            </a:r>
          </a:p>
          <a:p>
            <a:r>
              <a:rPr lang="en-US" i="1" dirty="0"/>
              <a:t>Cost of care reimbursement (typically) – </a:t>
            </a:r>
            <a:r>
              <a:rPr lang="en-US" i="0" dirty="0"/>
              <a:t>And they are typically reimbursement</a:t>
            </a:r>
            <a:r>
              <a:rPr lang="en-US" i="0" baseline="0" dirty="0"/>
              <a:t> for expenses from qualified medical personnel. </a:t>
            </a:r>
          </a:p>
          <a:p>
            <a:r>
              <a:rPr lang="en-US" i="0" baseline="0" dirty="0"/>
              <a:t>So because you have limited death benefit, limited asset growth, and limited choice of care:</a:t>
            </a:r>
          </a:p>
          <a:p>
            <a:r>
              <a:rPr lang="en-US" i="0" baseline="0" dirty="0"/>
              <a:t>You are still forfeiting the asset from the portfolio. Let me show you why. </a:t>
            </a:r>
            <a:endParaRPr lang="en-US" i="0" dirty="0"/>
          </a:p>
          <a:p>
            <a:endParaRPr lang="en-US" dirty="0"/>
          </a:p>
          <a:p>
            <a:endParaRPr lang="en-US" dirty="0"/>
          </a:p>
        </p:txBody>
      </p:sp>
      <p:sp>
        <p:nvSpPr>
          <p:cNvPr id="4" name="Slide Number Placeholder 3"/>
          <p:cNvSpPr>
            <a:spLocks noGrp="1"/>
          </p:cNvSpPr>
          <p:nvPr>
            <p:ph type="sldNum" sz="quarter" idx="10"/>
          </p:nvPr>
        </p:nvSpPr>
        <p:spPr/>
        <p:txBody>
          <a:bodyPr/>
          <a:lstStyle/>
          <a:p>
            <a:fld id="{7622912E-4BCA-4537-9CA2-50BCABF11891}" type="slidenum">
              <a:rPr lang="en-US" smtClean="0"/>
              <a:t>9</a:t>
            </a:fld>
            <a:endParaRPr lang="en-US"/>
          </a:p>
        </p:txBody>
      </p:sp>
    </p:spTree>
    <p:extLst>
      <p:ext uri="{BB962C8B-B14F-4D97-AF65-F5344CB8AC3E}">
        <p14:creationId xmlns:p14="http://schemas.microsoft.com/office/powerpoint/2010/main" val="97928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0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44F9-BB3A-CA45-BA12-7D2B1463368A}"/>
              </a:ext>
            </a:extLst>
          </p:cNvPr>
          <p:cNvSpPr>
            <a:spLocks noGrp="1"/>
          </p:cNvSpPr>
          <p:nvPr>
            <p:ph type="title"/>
          </p:nvPr>
        </p:nvSpPr>
        <p:spPr>
          <a:xfrm>
            <a:off x="838200" y="365126"/>
            <a:ext cx="10515600" cy="1325563"/>
          </a:xfrm>
          <a:prstGeom prst="rect">
            <a:avLst/>
          </a:prstGeom>
        </p:spPr>
        <p:txBody>
          <a:bodyPr>
            <a:normAutofit/>
          </a:bodyPr>
          <a:lstStyle>
            <a:lvl1pPr>
              <a:defRPr sz="36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4D05E8C-E2AF-964C-9CA6-E591C3AE6219}"/>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84D83-5BCA-F645-BC55-6A4ED9CE37D5}"/>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4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0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08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3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4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1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8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5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18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79069" cy="6852756"/>
          </a:xfrm>
          <a:prstGeom prst="rect">
            <a:avLst/>
          </a:prstGeom>
        </p:spPr>
      </p:pic>
      <p:sp>
        <p:nvSpPr>
          <p:cNvPr id="5"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1300NP-3</a:t>
            </a:r>
          </a:p>
        </p:txBody>
      </p:sp>
      <p:sp>
        <p:nvSpPr>
          <p:cNvPr id="7" name="TextBox 3"/>
          <p:cNvSpPr txBox="1"/>
          <p:nvPr userDrawn="1"/>
        </p:nvSpPr>
        <p:spPr>
          <a:xfrm>
            <a:off x="3607979" y="6591146"/>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8"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6-20</a:t>
            </a:r>
          </a:p>
        </p:txBody>
      </p:sp>
    </p:spTree>
    <p:extLst>
      <p:ext uri="{BB962C8B-B14F-4D97-AF65-F5344CB8AC3E}">
        <p14:creationId xmlns:p14="http://schemas.microsoft.com/office/powerpoint/2010/main" val="99253598"/>
      </p:ext>
    </p:extLst>
  </p:cSld>
  <p:clrMap bg1="lt1" tx1="dk1" bg2="lt2" tx2="dk2" accent1="accent1" accent2="accent2" accent3="accent3" accent4="accent4" accent5="accent5" accent6="accent6" hlink="hlink" folHlink="folHlink"/>
  <p:sldLayoutIdLst>
    <p:sldLayoutId id="2147483693" r:id="rId1"/>
    <p:sldLayoutId id="21474838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8"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tx1"/>
                </a:solidFill>
                <a:effectLst/>
                <a:latin typeface="+mn-lt"/>
                <a:ea typeface="+mn-ea"/>
                <a:cs typeface="+mn-cs"/>
              </a:rPr>
              <a:t>1300NP-3</a:t>
            </a:r>
          </a:p>
        </p:txBody>
      </p:sp>
      <p:sp>
        <p:nvSpPr>
          <p:cNvPr id="9" name="TextBox 3"/>
          <p:cNvSpPr txBox="1"/>
          <p:nvPr userDrawn="1"/>
        </p:nvSpPr>
        <p:spPr>
          <a:xfrm>
            <a:off x="3607979" y="6591146"/>
            <a:ext cx="5022529"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tx1"/>
                </a:solidFill>
              </a:rPr>
              <a:t>FOR MGA USE ONLY. NOT TO BE USED FOR CONSUMER SOLICATION PURPOSES.</a:t>
            </a:r>
            <a:endParaRPr lang="en-US" sz="1100" b="1" dirty="0">
              <a:solidFill>
                <a:schemeClr val="tx1"/>
              </a:solidFill>
            </a:endParaRPr>
          </a:p>
        </p:txBody>
      </p:sp>
      <p:sp>
        <p:nvSpPr>
          <p:cNvPr id="10"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tx1"/>
                </a:solidFill>
                <a:effectLst/>
                <a:latin typeface="+mn-lt"/>
                <a:ea typeface="+mn-ea"/>
                <a:cs typeface="+mn-cs"/>
              </a:rPr>
              <a:t>6-20</a:t>
            </a:r>
          </a:p>
        </p:txBody>
      </p:sp>
    </p:spTree>
    <p:extLst>
      <p:ext uri="{BB962C8B-B14F-4D97-AF65-F5344CB8AC3E}">
        <p14:creationId xmlns:p14="http://schemas.microsoft.com/office/powerpoint/2010/main" val="139458281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76"/>
            <a:ext cx="12192000" cy="6860032"/>
          </a:xfrm>
          <a:prstGeom prst="rect">
            <a:avLst/>
          </a:prstGeom>
        </p:spPr>
      </p:pic>
      <p:sp>
        <p:nvSpPr>
          <p:cNvPr id="10"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1300NP-3</a:t>
            </a:r>
          </a:p>
        </p:txBody>
      </p:sp>
      <p:sp>
        <p:nvSpPr>
          <p:cNvPr id="11" name="TextBox 3"/>
          <p:cNvSpPr txBox="1"/>
          <p:nvPr userDrawn="1"/>
        </p:nvSpPr>
        <p:spPr>
          <a:xfrm>
            <a:off x="3607979" y="6591146"/>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12"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6-20</a:t>
            </a:r>
          </a:p>
        </p:txBody>
      </p:sp>
    </p:spTree>
    <p:extLst>
      <p:ext uri="{BB962C8B-B14F-4D97-AF65-F5344CB8AC3E}">
        <p14:creationId xmlns:p14="http://schemas.microsoft.com/office/powerpoint/2010/main" val="189161237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5969" cy="6862265"/>
          </a:xfrm>
          <a:prstGeom prst="rect">
            <a:avLst/>
          </a:prstGeom>
        </p:spPr>
      </p:pic>
      <p:sp>
        <p:nvSpPr>
          <p:cNvPr id="5"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1"/>
                </a:solidFill>
                <a:effectLst/>
                <a:latin typeface="+mn-lt"/>
                <a:ea typeface="+mn-ea"/>
                <a:cs typeface="+mn-cs"/>
              </a:rPr>
              <a:t>1300NP-3</a:t>
            </a:r>
          </a:p>
        </p:txBody>
      </p:sp>
      <p:sp>
        <p:nvSpPr>
          <p:cNvPr id="7" name="TextBox 3"/>
          <p:cNvSpPr txBox="1"/>
          <p:nvPr userDrawn="1"/>
        </p:nvSpPr>
        <p:spPr>
          <a:xfrm>
            <a:off x="3607979" y="6591146"/>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tx1"/>
                </a:solidFill>
              </a:rPr>
              <a:t>FOR MGA USE ONLY. NOT TO BE USED FOR CONSUMER SOLICATION PURPOSES.</a:t>
            </a:r>
            <a:endParaRPr lang="en-US" sz="1100" b="1" dirty="0">
              <a:solidFill>
                <a:schemeClr val="tx1"/>
              </a:solidFill>
            </a:endParaRPr>
          </a:p>
        </p:txBody>
      </p:sp>
      <p:sp>
        <p:nvSpPr>
          <p:cNvPr id="8"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tx1"/>
                </a:solidFill>
                <a:effectLst/>
                <a:latin typeface="+mn-lt"/>
                <a:ea typeface="+mn-ea"/>
                <a:cs typeface="+mn-cs"/>
              </a:rPr>
              <a:t>6-20</a:t>
            </a:r>
          </a:p>
        </p:txBody>
      </p:sp>
    </p:spTree>
    <p:extLst>
      <p:ext uri="{BB962C8B-B14F-4D97-AF65-F5344CB8AC3E}">
        <p14:creationId xmlns:p14="http://schemas.microsoft.com/office/powerpoint/2010/main" val="130255699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38081" cy="6885960"/>
          </a:xfrm>
          <a:prstGeom prst="rect">
            <a:avLst/>
          </a:prstGeom>
        </p:spPr>
      </p:pic>
      <p:sp>
        <p:nvSpPr>
          <p:cNvPr id="4" name="TextBox 8"/>
          <p:cNvSpPr txBox="1"/>
          <p:nvPr userDrawn="1"/>
        </p:nvSpPr>
        <p:spPr>
          <a:xfrm>
            <a:off x="4392538" y="6624350"/>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tx1"/>
                </a:solidFill>
                <a:effectLst/>
                <a:latin typeface="+mn-lt"/>
                <a:ea typeface="+mn-ea"/>
                <a:cs typeface="+mn-cs"/>
              </a:rPr>
              <a:t>1300NP-3</a:t>
            </a:r>
          </a:p>
        </p:txBody>
      </p:sp>
      <p:sp>
        <p:nvSpPr>
          <p:cNvPr id="5" name="TextBox 3"/>
          <p:cNvSpPr txBox="1"/>
          <p:nvPr userDrawn="1"/>
        </p:nvSpPr>
        <p:spPr>
          <a:xfrm>
            <a:off x="6096000" y="6624350"/>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tx1"/>
                </a:solidFill>
              </a:rPr>
              <a:t>FOR MGA USE ONLY. NOT TO BE USED FOR CONSUMER SOLICATION PURPOSES.</a:t>
            </a:r>
            <a:endParaRPr lang="en-US" sz="1100" b="1" dirty="0">
              <a:solidFill>
                <a:schemeClr val="tx1"/>
              </a:solidFill>
            </a:endParaRPr>
          </a:p>
        </p:txBody>
      </p:sp>
      <p:sp>
        <p:nvSpPr>
          <p:cNvPr id="7"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tx1"/>
                </a:solidFill>
                <a:effectLst/>
                <a:latin typeface="+mn-lt"/>
                <a:ea typeface="+mn-ea"/>
                <a:cs typeface="+mn-cs"/>
              </a:rPr>
              <a:t>6-20</a:t>
            </a:r>
          </a:p>
        </p:txBody>
      </p:sp>
    </p:spTree>
    <p:extLst>
      <p:ext uri="{BB962C8B-B14F-4D97-AF65-F5344CB8AC3E}">
        <p14:creationId xmlns:p14="http://schemas.microsoft.com/office/powerpoint/2010/main" val="321237600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70"/>
            <a:ext cx="12186303" cy="6856826"/>
          </a:xfrm>
          <a:prstGeom prst="rect">
            <a:avLst/>
          </a:prstGeom>
        </p:spPr>
      </p:pic>
      <p:sp>
        <p:nvSpPr>
          <p:cNvPr id="5"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1300NP-3</a:t>
            </a:r>
          </a:p>
        </p:txBody>
      </p:sp>
      <p:sp>
        <p:nvSpPr>
          <p:cNvPr id="7" name="TextBox 3"/>
          <p:cNvSpPr txBox="1"/>
          <p:nvPr userDrawn="1"/>
        </p:nvSpPr>
        <p:spPr>
          <a:xfrm>
            <a:off x="3607979" y="6591146"/>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8"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6-20</a:t>
            </a:r>
          </a:p>
        </p:txBody>
      </p:sp>
    </p:spTree>
    <p:extLst>
      <p:ext uri="{BB962C8B-B14F-4D97-AF65-F5344CB8AC3E}">
        <p14:creationId xmlns:p14="http://schemas.microsoft.com/office/powerpoint/2010/main" val="301410525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3"/>
            <a:ext cx="12192000" cy="6860032"/>
          </a:xfrm>
          <a:prstGeom prst="rect">
            <a:avLst/>
          </a:prstGeom>
        </p:spPr>
      </p:pic>
      <p:sp>
        <p:nvSpPr>
          <p:cNvPr id="5"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FORM#</a:t>
            </a:r>
          </a:p>
        </p:txBody>
      </p:sp>
      <p:sp>
        <p:nvSpPr>
          <p:cNvPr id="7" name="TextBox 3"/>
          <p:cNvSpPr txBox="1"/>
          <p:nvPr userDrawn="1"/>
        </p:nvSpPr>
        <p:spPr>
          <a:xfrm>
            <a:off x="3607979" y="6591146"/>
            <a:ext cx="4976042"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AGENT USE ONLY. NOT TO BE USED FOR CONSUMER SOLICATION PURPOSES.</a:t>
            </a:r>
            <a:endParaRPr lang="en-US" sz="1100" b="1" dirty="0">
              <a:solidFill>
                <a:schemeClr val="bg2"/>
              </a:solidFill>
            </a:endParaRPr>
          </a:p>
        </p:txBody>
      </p:sp>
      <p:sp>
        <p:nvSpPr>
          <p:cNvPr id="8"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DATE</a:t>
            </a:r>
          </a:p>
        </p:txBody>
      </p:sp>
    </p:spTree>
    <p:extLst>
      <p:ext uri="{BB962C8B-B14F-4D97-AF65-F5344CB8AC3E}">
        <p14:creationId xmlns:p14="http://schemas.microsoft.com/office/powerpoint/2010/main" val="155257298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3"/>
            <a:ext cx="12192000" cy="6860032"/>
          </a:xfrm>
          <a:prstGeom prst="rect">
            <a:avLst/>
          </a:prstGeom>
        </p:spPr>
      </p:pic>
      <p:sp>
        <p:nvSpPr>
          <p:cNvPr id="5"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tx1"/>
                </a:solidFill>
                <a:effectLst/>
                <a:latin typeface="+mn-lt"/>
                <a:ea typeface="+mn-ea"/>
                <a:cs typeface="+mn-cs"/>
              </a:rPr>
              <a:t>1300NP-3</a:t>
            </a:r>
          </a:p>
        </p:txBody>
      </p:sp>
      <p:sp>
        <p:nvSpPr>
          <p:cNvPr id="7" name="TextBox 3"/>
          <p:cNvSpPr txBox="1"/>
          <p:nvPr userDrawn="1"/>
        </p:nvSpPr>
        <p:spPr>
          <a:xfrm>
            <a:off x="3607979" y="6591146"/>
            <a:ext cx="483497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tx1"/>
                </a:solidFill>
              </a:rPr>
              <a:t>FOR MGA USE ONLY. NOT TO BE USED FOR CONSUMER SOLICATION PURPOSES.</a:t>
            </a:r>
            <a:endParaRPr lang="en-US" sz="1100" b="1" dirty="0">
              <a:solidFill>
                <a:schemeClr val="tx1"/>
              </a:solidFill>
            </a:endParaRPr>
          </a:p>
        </p:txBody>
      </p:sp>
      <p:sp>
        <p:nvSpPr>
          <p:cNvPr id="8"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tx1"/>
                </a:solidFill>
                <a:effectLst/>
                <a:latin typeface="+mn-lt"/>
                <a:ea typeface="+mn-ea"/>
                <a:cs typeface="+mn-cs"/>
              </a:rPr>
              <a:t>6-20</a:t>
            </a:r>
          </a:p>
        </p:txBody>
      </p:sp>
    </p:spTree>
    <p:extLst>
      <p:ext uri="{BB962C8B-B14F-4D97-AF65-F5344CB8AC3E}">
        <p14:creationId xmlns:p14="http://schemas.microsoft.com/office/powerpoint/2010/main" val="426733421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79069" cy="6852756"/>
          </a:xfrm>
          <a:prstGeom prst="rect">
            <a:avLst/>
          </a:prstGeom>
        </p:spPr>
      </p:pic>
      <p:sp>
        <p:nvSpPr>
          <p:cNvPr id="4" name="TextBox 8"/>
          <p:cNvSpPr txBox="1"/>
          <p:nvPr userDrawn="1"/>
        </p:nvSpPr>
        <p:spPr>
          <a:xfrm>
            <a:off x="0" y="6600655"/>
            <a:ext cx="1298961"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schemeClr val="bg2"/>
                </a:solidFill>
                <a:effectLst/>
                <a:latin typeface="+mn-lt"/>
                <a:ea typeface="+mn-ea"/>
                <a:cs typeface="+mn-cs"/>
              </a:rPr>
              <a:t>1300NP-3</a:t>
            </a:r>
          </a:p>
        </p:txBody>
      </p:sp>
      <p:sp>
        <p:nvSpPr>
          <p:cNvPr id="5" name="TextBox 3"/>
          <p:cNvSpPr txBox="1"/>
          <p:nvPr userDrawn="1"/>
        </p:nvSpPr>
        <p:spPr>
          <a:xfrm>
            <a:off x="3607979" y="6591146"/>
            <a:ext cx="486703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baseline="0" dirty="0">
                <a:solidFill>
                  <a:schemeClr val="bg2"/>
                </a:solidFill>
              </a:rPr>
              <a:t>FOR MGA USE ONLY. NOT TO BE USED FOR CONSUMER SOLICATION PURPOSES.</a:t>
            </a:r>
            <a:endParaRPr lang="en-US" sz="1100" b="1" dirty="0">
              <a:solidFill>
                <a:schemeClr val="bg2"/>
              </a:solidFill>
            </a:endParaRPr>
          </a:p>
        </p:txBody>
      </p:sp>
      <p:sp>
        <p:nvSpPr>
          <p:cNvPr id="7" name="TextBox 5"/>
          <p:cNvSpPr txBox="1"/>
          <p:nvPr userDrawn="1"/>
        </p:nvSpPr>
        <p:spPr>
          <a:xfrm>
            <a:off x="11002710" y="6600655"/>
            <a:ext cx="118929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kern="1200" dirty="0">
                <a:solidFill>
                  <a:schemeClr val="bg2"/>
                </a:solidFill>
                <a:effectLst/>
                <a:latin typeface="+mn-lt"/>
                <a:ea typeface="+mn-ea"/>
                <a:cs typeface="+mn-cs"/>
              </a:rPr>
              <a:t>6-20</a:t>
            </a:r>
          </a:p>
        </p:txBody>
      </p:sp>
    </p:spTree>
    <p:extLst>
      <p:ext uri="{BB962C8B-B14F-4D97-AF65-F5344CB8AC3E}">
        <p14:creationId xmlns:p14="http://schemas.microsoft.com/office/powerpoint/2010/main" val="1798751566"/>
      </p:ext>
    </p:extLst>
  </p:cSld>
  <p:clrMap bg1="lt1" tx1="dk1" bg2="lt2" tx2="dk2" accent1="accent1" accent2="accent2" accent3="accent3" accent4="accent4" accent5="accent5" accent6="accent6" hlink="hlink" folHlink="folHlink"/>
  <p:sldLayoutIdLst>
    <p:sldLayoutId id="2147483677" r:id="rId1"/>
    <p:sldLayoutId id="2147483680" r:id="rId2"/>
    <p:sldLayoutId id="214748381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cid:image001.png@01D63DBC.3C9F30E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847" y="1737594"/>
            <a:ext cx="10725666" cy="1996765"/>
          </a:xfrm>
          <a:prstGeom prst="rect">
            <a:avLst/>
          </a:prstGeom>
          <a:noFill/>
        </p:spPr>
        <p:txBody>
          <a:bodyPr wrap="square" rtlCol="0">
            <a:spAutoFit/>
          </a:bodyPr>
          <a:lstStyle/>
          <a:p>
            <a:pPr>
              <a:lnSpc>
                <a:spcPts val="7420"/>
              </a:lnSpc>
            </a:pPr>
            <a:r>
              <a:rPr lang="en-US" sz="7200" b="1" dirty="0"/>
              <a:t>Integrating </a:t>
            </a:r>
            <a:r>
              <a:rPr lang="en-US" sz="9600" b="1" dirty="0" err="1">
                <a:solidFill>
                  <a:srgbClr val="19A683"/>
                </a:solidFill>
              </a:rPr>
              <a:t>CCT</a:t>
            </a:r>
            <a:r>
              <a:rPr lang="en-US" sz="7200" b="1" dirty="0" err="1"/>
              <a:t>with</a:t>
            </a:r>
            <a:r>
              <a:rPr lang="en-US" sz="7200" b="1" dirty="0"/>
              <a:t> </a:t>
            </a:r>
            <a:r>
              <a:rPr lang="en-US" sz="7200" b="1" dirty="0">
                <a:solidFill>
                  <a:srgbClr val="19A683"/>
                </a:solidFill>
              </a:rPr>
              <a:t>Builder Plus IUL® 2</a:t>
            </a:r>
          </a:p>
        </p:txBody>
      </p:sp>
      <p:sp>
        <p:nvSpPr>
          <p:cNvPr id="3" name="TextBox 2"/>
          <p:cNvSpPr txBox="1"/>
          <p:nvPr/>
        </p:nvSpPr>
        <p:spPr>
          <a:xfrm>
            <a:off x="793021" y="5150576"/>
            <a:ext cx="6994250" cy="1077218"/>
          </a:xfrm>
          <a:prstGeom prst="rect">
            <a:avLst/>
          </a:prstGeom>
          <a:noFill/>
        </p:spPr>
        <p:txBody>
          <a:bodyPr wrap="square" rtlCol="0">
            <a:spAutoFit/>
          </a:bodyPr>
          <a:lstStyle/>
          <a:p>
            <a:r>
              <a:rPr lang="en-US" sz="3200" b="1" dirty="0">
                <a:solidFill>
                  <a:schemeClr val="bg1"/>
                </a:solidFill>
              </a:rPr>
              <a:t>North American’s</a:t>
            </a:r>
          </a:p>
          <a:p>
            <a:r>
              <a:rPr lang="en-US" sz="3200" b="1" dirty="0">
                <a:solidFill>
                  <a:schemeClr val="bg1"/>
                </a:solidFill>
              </a:rPr>
              <a:t>Accelerated Death Benefit Endorsement</a:t>
            </a:r>
          </a:p>
        </p:txBody>
      </p:sp>
      <p:sp>
        <p:nvSpPr>
          <p:cNvPr id="4" name="TextBox 3"/>
          <p:cNvSpPr txBox="1"/>
          <p:nvPr/>
        </p:nvSpPr>
        <p:spPr>
          <a:xfrm>
            <a:off x="8245469" y="3734359"/>
            <a:ext cx="6800082" cy="892552"/>
          </a:xfrm>
          <a:prstGeom prst="rect">
            <a:avLst/>
          </a:prstGeom>
          <a:noFill/>
        </p:spPr>
        <p:txBody>
          <a:bodyPr wrap="square" rtlCol="0">
            <a:spAutoFit/>
          </a:bodyPr>
          <a:lstStyle/>
          <a:p>
            <a:r>
              <a:rPr lang="en-US" sz="3200" b="1" dirty="0">
                <a:solidFill>
                  <a:srgbClr val="19A683"/>
                </a:solidFill>
                <a:cs typeface="Arial" panose="020B0604020202020204" pitchFamily="34" charset="0"/>
              </a:rPr>
              <a:t>Richard Salerno</a:t>
            </a:r>
            <a:endParaRPr lang="en-US" sz="2400" b="1" dirty="0">
              <a:solidFill>
                <a:srgbClr val="19A683"/>
              </a:solidFill>
              <a:cs typeface="Arial" panose="020B0604020202020204" pitchFamily="34" charset="0"/>
            </a:endParaRPr>
          </a:p>
          <a:p>
            <a:r>
              <a:rPr lang="en-US" sz="2000" i="1" dirty="0">
                <a:solidFill>
                  <a:schemeClr val="bg2">
                    <a:lumMod val="75000"/>
                  </a:schemeClr>
                </a:solidFill>
                <a:cs typeface="Arial" panose="020B0604020202020204" pitchFamily="34" charset="0"/>
              </a:rPr>
              <a:t>-Regional Vice President</a:t>
            </a:r>
            <a:endParaRPr lang="en-US" sz="20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77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0065967" y="0"/>
            <a:ext cx="1856232" cy="158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 y="208086"/>
            <a:ext cx="11922200" cy="707886"/>
          </a:xfrm>
          <a:prstGeom prst="rect">
            <a:avLst/>
          </a:prstGeom>
          <a:noFill/>
        </p:spPr>
        <p:txBody>
          <a:bodyPr wrap="square" rtlCol="0">
            <a:spAutoFit/>
          </a:bodyPr>
          <a:lstStyle/>
          <a:p>
            <a:pPr marL="569913"/>
            <a:r>
              <a:rPr lang="en-US" sz="4000" b="1" dirty="0">
                <a:solidFill>
                  <a:srgbClr val="00604B"/>
                </a:solidFill>
              </a:rPr>
              <a:t>Design: Hybrid vs CCT North American life products</a:t>
            </a:r>
          </a:p>
        </p:txBody>
      </p:sp>
      <p:sp>
        <p:nvSpPr>
          <p:cNvPr id="26" name="Snip Diagonal Corner Rectangle 25"/>
          <p:cNvSpPr/>
          <p:nvPr/>
        </p:nvSpPr>
        <p:spPr>
          <a:xfrm>
            <a:off x="8588726" y="1499824"/>
            <a:ext cx="2286000" cy="731520"/>
          </a:xfrm>
          <a:prstGeom prst="snip2DiagRect">
            <a:avLst/>
          </a:prstGeom>
          <a:solidFill>
            <a:srgbClr val="19A683"/>
          </a:solidFill>
          <a:ln w="762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CCT</a:t>
            </a:r>
          </a:p>
        </p:txBody>
      </p:sp>
      <p:sp>
        <p:nvSpPr>
          <p:cNvPr id="27" name="Snip Diagonal Corner Rectangle 26"/>
          <p:cNvSpPr/>
          <p:nvPr/>
        </p:nvSpPr>
        <p:spPr>
          <a:xfrm flipH="1">
            <a:off x="5273823" y="1523428"/>
            <a:ext cx="2286000" cy="731520"/>
          </a:xfrm>
          <a:prstGeom prst="snip2DiagRect">
            <a:avLst/>
          </a:prstGeom>
          <a:solidFill>
            <a:srgbClr val="19A683"/>
          </a:solidFill>
          <a:ln w="762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LTC</a:t>
            </a:r>
          </a:p>
        </p:txBody>
      </p:sp>
      <p:grpSp>
        <p:nvGrpSpPr>
          <p:cNvPr id="2" name="Group 1"/>
          <p:cNvGrpSpPr/>
          <p:nvPr/>
        </p:nvGrpSpPr>
        <p:grpSpPr>
          <a:xfrm>
            <a:off x="1545160" y="2538074"/>
            <a:ext cx="2298356" cy="2448188"/>
            <a:chOff x="4488475" y="2579972"/>
            <a:chExt cx="2298356" cy="2448188"/>
          </a:xfrm>
        </p:grpSpPr>
        <p:sp>
          <p:nvSpPr>
            <p:cNvPr id="9" name="TextBox 8"/>
            <p:cNvSpPr txBox="1"/>
            <p:nvPr/>
          </p:nvSpPr>
          <p:spPr>
            <a:xfrm>
              <a:off x="4488475" y="3244379"/>
              <a:ext cx="2162432" cy="457200"/>
            </a:xfrm>
            <a:prstGeom prst="rect">
              <a:avLst/>
            </a:prstGeom>
            <a:noFill/>
          </p:spPr>
          <p:txBody>
            <a:bodyPr wrap="square" rtlCol="0" anchor="ctr" anchorCtr="0">
              <a:spAutoFit/>
            </a:bodyPr>
            <a:lstStyle>
              <a:defPPr>
                <a:defRPr lang="en-US"/>
              </a:defPPr>
              <a:lvl1pPr algn="ctr">
                <a:defRPr sz="2800" b="1"/>
              </a:lvl1pPr>
            </a:lstStyle>
            <a:p>
              <a:r>
                <a:rPr lang="en-US" dirty="0"/>
                <a:t>Critical event</a:t>
              </a:r>
            </a:p>
          </p:txBody>
        </p:sp>
        <p:sp>
          <p:nvSpPr>
            <p:cNvPr id="4" name="TextBox 3"/>
            <p:cNvSpPr txBox="1"/>
            <p:nvPr/>
          </p:nvSpPr>
          <p:spPr>
            <a:xfrm>
              <a:off x="4488475" y="2579972"/>
              <a:ext cx="2298356" cy="457200"/>
            </a:xfrm>
            <a:prstGeom prst="rect">
              <a:avLst/>
            </a:prstGeom>
            <a:noFill/>
          </p:spPr>
          <p:txBody>
            <a:bodyPr wrap="square" rtlCol="0" anchor="ctr" anchorCtr="0">
              <a:spAutoFit/>
            </a:bodyPr>
            <a:lstStyle/>
            <a:p>
              <a:pPr algn="ctr"/>
              <a:r>
                <a:rPr lang="en-US" sz="2800" b="1" dirty="0"/>
                <a:t>Live too short</a:t>
              </a:r>
            </a:p>
          </p:txBody>
        </p:sp>
        <p:sp>
          <p:nvSpPr>
            <p:cNvPr id="10" name="TextBox 9"/>
            <p:cNvSpPr txBox="1"/>
            <p:nvPr/>
          </p:nvSpPr>
          <p:spPr>
            <a:xfrm>
              <a:off x="4488475" y="3908787"/>
              <a:ext cx="2294852" cy="457200"/>
            </a:xfrm>
            <a:prstGeom prst="rect">
              <a:avLst/>
            </a:prstGeom>
            <a:noFill/>
          </p:spPr>
          <p:txBody>
            <a:bodyPr wrap="square" rtlCol="0" anchor="ctr" anchorCtr="0">
              <a:spAutoFit/>
            </a:bodyPr>
            <a:lstStyle>
              <a:defPPr>
                <a:defRPr lang="en-US"/>
              </a:defPPr>
              <a:lvl1pPr algn="ctr">
                <a:defRPr sz="2800" b="1"/>
              </a:lvl1pPr>
            </a:lstStyle>
            <a:p>
              <a:r>
                <a:rPr lang="en-US" dirty="0"/>
                <a:t>Chronic event</a:t>
              </a:r>
            </a:p>
          </p:txBody>
        </p:sp>
        <p:sp>
          <p:nvSpPr>
            <p:cNvPr id="11" name="TextBox 10"/>
            <p:cNvSpPr txBox="1"/>
            <p:nvPr/>
          </p:nvSpPr>
          <p:spPr>
            <a:xfrm>
              <a:off x="4488475" y="4570960"/>
              <a:ext cx="2125355" cy="457200"/>
            </a:xfrm>
            <a:prstGeom prst="rect">
              <a:avLst/>
            </a:prstGeom>
            <a:noFill/>
          </p:spPr>
          <p:txBody>
            <a:bodyPr wrap="square" rtlCol="0" anchor="ctr" anchorCtr="0">
              <a:spAutoFit/>
            </a:bodyPr>
            <a:lstStyle>
              <a:defPPr>
                <a:defRPr lang="en-US"/>
              </a:defPPr>
              <a:lvl1pPr algn="ctr">
                <a:defRPr sz="2800" b="1"/>
              </a:lvl1pPr>
            </a:lstStyle>
            <a:p>
              <a:r>
                <a:rPr lang="en-US" dirty="0"/>
                <a:t>Live too long</a:t>
              </a:r>
            </a:p>
          </p:txBody>
        </p:sp>
      </p:grpSp>
      <p:sp>
        <p:nvSpPr>
          <p:cNvPr id="42" name="Snip Diagonal Corner Rectangle 41"/>
          <p:cNvSpPr/>
          <p:nvPr/>
        </p:nvSpPr>
        <p:spPr>
          <a:xfrm flipH="1">
            <a:off x="1483376" y="1523428"/>
            <a:ext cx="2286000" cy="731520"/>
          </a:xfrm>
          <a:prstGeom prst="snip2DiagRect">
            <a:avLst/>
          </a:prstGeom>
          <a:solidFill>
            <a:srgbClr val="19A683"/>
          </a:solidFill>
          <a:ln w="762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Risk</a:t>
            </a:r>
          </a:p>
        </p:txBody>
      </p:sp>
      <p:sp>
        <p:nvSpPr>
          <p:cNvPr id="30" name="5-Point Star 29"/>
          <p:cNvSpPr/>
          <p:nvPr/>
        </p:nvSpPr>
        <p:spPr>
          <a:xfrm>
            <a:off x="5291502" y="2413892"/>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5287732" y="3786096"/>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5859838" y="3786096"/>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6445592" y="3788211"/>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5283962" y="4448269"/>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7036137" y="3786096"/>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10316493" y="3131331"/>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9743460" y="2422998"/>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316493" y="2422998"/>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9744507" y="3797843"/>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10317540" y="3797843"/>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9166093" y="4456001"/>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9743460" y="4461647"/>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10316493" y="4461647"/>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9167312" y="2418642"/>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8588726" y="4456001"/>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9153962" y="3800413"/>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8618672" y="2418642"/>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5855382" y="2413892"/>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9744226" y="3148989"/>
            <a:ext cx="457200" cy="457200"/>
          </a:xfrm>
          <a:prstGeom prst="star5">
            <a:avLst/>
          </a:prstGeom>
          <a:solidFill>
            <a:srgbClr val="19A683"/>
          </a:solidFill>
          <a:ln w="28575">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22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65967" y="0"/>
            <a:ext cx="1856232" cy="158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759" y="4166321"/>
            <a:ext cx="513470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Immediate death benefit leverage</a:t>
            </a:r>
          </a:p>
          <a:p>
            <a:pPr marL="231775" indent="-231775">
              <a:buFont typeface="Arial" panose="020B0604020202020204" pitchFamily="34" charset="0"/>
              <a:buChar char="•"/>
            </a:pPr>
            <a:r>
              <a:rPr lang="en-US" sz="2400" dirty="0"/>
              <a:t>  Strong, long-term cash value </a:t>
            </a:r>
            <a:r>
              <a:rPr lang="en-US" sz="2400" dirty="0" smtClean="0"/>
              <a:t>growth potential</a:t>
            </a:r>
            <a:endParaRPr lang="en-US" sz="2400" dirty="0"/>
          </a:p>
          <a:p>
            <a:endParaRPr lang="en-US" sz="2400" dirty="0"/>
          </a:p>
        </p:txBody>
      </p:sp>
      <p:grpSp>
        <p:nvGrpSpPr>
          <p:cNvPr id="8" name="Group 7"/>
          <p:cNvGrpSpPr/>
          <p:nvPr/>
        </p:nvGrpSpPr>
        <p:grpSpPr>
          <a:xfrm>
            <a:off x="5940654" y="2503038"/>
            <a:ext cx="3199553" cy="1255594"/>
            <a:chOff x="7354461" y="1753418"/>
            <a:chExt cx="2867704" cy="1255594"/>
          </a:xfrm>
          <a:solidFill>
            <a:srgbClr val="003D31"/>
          </a:solidFill>
        </p:grpSpPr>
        <p:sp>
          <p:nvSpPr>
            <p:cNvPr id="9" name="Pentagon 8"/>
            <p:cNvSpPr/>
            <p:nvPr/>
          </p:nvSpPr>
          <p:spPr>
            <a:xfrm rot="10800000">
              <a:off x="7354461" y="1753418"/>
              <a:ext cx="2867704" cy="1255594"/>
            </a:xfrm>
            <a:prstGeom prst="homePlate">
              <a:avLst/>
            </a:prstGeom>
            <a:grp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33700" y="2058049"/>
              <a:ext cx="1951630" cy="646331"/>
            </a:xfrm>
            <a:prstGeom prst="rect">
              <a:avLst/>
            </a:prstGeom>
            <a:grpFill/>
            <a:ln>
              <a:noFill/>
            </a:ln>
          </p:spPr>
          <p:txBody>
            <a:bodyPr wrap="square" rtlCol="0">
              <a:spAutoFit/>
            </a:bodyPr>
            <a:lstStyle/>
            <a:p>
              <a:pPr algn="ctr"/>
              <a:r>
                <a:rPr lang="en-US" sz="3600" b="1" dirty="0">
                  <a:solidFill>
                    <a:schemeClr val="bg1"/>
                  </a:solidFill>
                </a:rPr>
                <a:t>CCT</a:t>
              </a:r>
            </a:p>
          </p:txBody>
        </p:sp>
      </p:grpSp>
      <p:sp>
        <p:nvSpPr>
          <p:cNvPr id="12" name="Pentagon 11"/>
          <p:cNvSpPr/>
          <p:nvPr/>
        </p:nvSpPr>
        <p:spPr>
          <a:xfrm>
            <a:off x="2540919" y="2488772"/>
            <a:ext cx="3104192" cy="1255594"/>
          </a:xfrm>
          <a:prstGeom prst="homePlate">
            <a:avLst/>
          </a:prstGeom>
          <a:solidFill>
            <a:srgbClr val="003D31"/>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Builder Plus IUL 2</a:t>
            </a:r>
          </a:p>
        </p:txBody>
      </p:sp>
      <p:sp>
        <p:nvSpPr>
          <p:cNvPr id="3" name="TextBox 2"/>
          <p:cNvSpPr txBox="1"/>
          <p:nvPr/>
        </p:nvSpPr>
        <p:spPr>
          <a:xfrm>
            <a:off x="267554" y="5705168"/>
            <a:ext cx="5759356" cy="369332"/>
          </a:xfrm>
          <a:prstGeom prst="rect">
            <a:avLst/>
          </a:prstGeom>
          <a:noFill/>
        </p:spPr>
        <p:txBody>
          <a:bodyPr wrap="square" rtlCol="0">
            <a:spAutoFit/>
          </a:bodyPr>
          <a:lstStyle/>
          <a:p>
            <a:r>
              <a:rPr lang="en-US" dirty="0">
                <a:solidFill>
                  <a:schemeClr val="bg2">
                    <a:lumMod val="75000"/>
                  </a:schemeClr>
                </a:solidFill>
              </a:rPr>
              <a:t>Note: CCT benefits could be taxable in certain situations.</a:t>
            </a:r>
          </a:p>
        </p:txBody>
      </p:sp>
      <p:sp>
        <p:nvSpPr>
          <p:cNvPr id="11" name="TextBox 10"/>
          <p:cNvSpPr txBox="1"/>
          <p:nvPr/>
        </p:nvSpPr>
        <p:spPr>
          <a:xfrm>
            <a:off x="1183658" y="1601942"/>
            <a:ext cx="4054803" cy="748154"/>
          </a:xfrm>
          <a:prstGeom prst="rect">
            <a:avLst/>
          </a:prstGeom>
          <a:noFill/>
        </p:spPr>
        <p:txBody>
          <a:bodyPr wrap="square" rtlCol="0">
            <a:spAutoFit/>
          </a:bodyPr>
          <a:lstStyle/>
          <a:p>
            <a:pPr algn="ctr">
              <a:lnSpc>
                <a:spcPts val="2460"/>
              </a:lnSpc>
            </a:pPr>
            <a:r>
              <a:rPr lang="en-US" sz="2800" b="1" dirty="0">
                <a:solidFill>
                  <a:srgbClr val="19A683"/>
                </a:solidFill>
              </a:rPr>
              <a:t>Indexed universal </a:t>
            </a:r>
          </a:p>
          <a:p>
            <a:pPr algn="ctr">
              <a:lnSpc>
                <a:spcPts val="2460"/>
              </a:lnSpc>
            </a:pPr>
            <a:r>
              <a:rPr lang="en-US" sz="2800" b="1" dirty="0">
                <a:solidFill>
                  <a:srgbClr val="19A683"/>
                </a:solidFill>
              </a:rPr>
              <a:t>life insurance</a:t>
            </a:r>
          </a:p>
        </p:txBody>
      </p:sp>
      <p:sp>
        <p:nvSpPr>
          <p:cNvPr id="14" name="TextBox 13"/>
          <p:cNvSpPr txBox="1"/>
          <p:nvPr/>
        </p:nvSpPr>
        <p:spPr>
          <a:xfrm>
            <a:off x="6804247" y="1598491"/>
            <a:ext cx="4676172" cy="748154"/>
          </a:xfrm>
          <a:prstGeom prst="rect">
            <a:avLst/>
          </a:prstGeom>
          <a:noFill/>
        </p:spPr>
        <p:txBody>
          <a:bodyPr wrap="square" rtlCol="0">
            <a:spAutoFit/>
          </a:bodyPr>
          <a:lstStyle/>
          <a:p>
            <a:pPr algn="ctr">
              <a:lnSpc>
                <a:spcPts val="2460"/>
              </a:lnSpc>
            </a:pPr>
            <a:r>
              <a:rPr lang="en-US" sz="2800" b="1" dirty="0">
                <a:solidFill>
                  <a:srgbClr val="19A683"/>
                </a:solidFill>
              </a:rPr>
              <a:t>Accelerated death </a:t>
            </a:r>
          </a:p>
          <a:p>
            <a:pPr algn="ctr">
              <a:lnSpc>
                <a:spcPts val="2460"/>
              </a:lnSpc>
            </a:pPr>
            <a:r>
              <a:rPr lang="en-US" sz="2800" b="1" dirty="0">
                <a:solidFill>
                  <a:srgbClr val="19A683"/>
                </a:solidFill>
              </a:rPr>
              <a:t>benefit endorsements</a:t>
            </a:r>
          </a:p>
        </p:txBody>
      </p:sp>
      <p:sp>
        <p:nvSpPr>
          <p:cNvPr id="4" name="Rectangle 2"/>
          <p:cNvSpPr>
            <a:spLocks noChangeArrowheads="1"/>
          </p:cNvSpPr>
          <p:nvPr/>
        </p:nvSpPr>
        <p:spPr bwMode="auto">
          <a:xfrm flipV="1">
            <a:off x="5238461" y="-206657"/>
            <a:ext cx="84453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6" descr="cid:image001.png@01D63DBC.3C9F30E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228371" y="1460087"/>
            <a:ext cx="1224385" cy="12551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829464" y="3879695"/>
            <a:ext cx="824069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Critical, chronic, and terminal illness</a:t>
            </a:r>
          </a:p>
          <a:p>
            <a:pPr marL="231775" indent="-231775">
              <a:buFont typeface="Arial" panose="020B0604020202020204" pitchFamily="34" charset="0"/>
              <a:buChar char="•"/>
            </a:pPr>
            <a:r>
              <a:rPr lang="en-US" sz="2400" dirty="0"/>
              <a:t>  Access to a portion of the policy’s death </a:t>
            </a:r>
          </a:p>
          <a:p>
            <a:r>
              <a:rPr lang="en-US" sz="2400" dirty="0"/>
              <a:t>     benefit while living</a:t>
            </a:r>
          </a:p>
          <a:p>
            <a:pPr marL="231775" indent="-231775">
              <a:buFont typeface="Arial" panose="020B0604020202020204" pitchFamily="34" charset="0"/>
              <a:buChar char="•"/>
            </a:pPr>
            <a:r>
              <a:rPr lang="en-US" sz="2400" dirty="0"/>
              <a:t>  Create protection, with asset growth potential</a:t>
            </a:r>
          </a:p>
        </p:txBody>
      </p:sp>
      <p:sp>
        <p:nvSpPr>
          <p:cNvPr id="17" name="TextBox 16">
            <a:extLst>
              <a:ext uri="{FF2B5EF4-FFF2-40B4-BE49-F238E27FC236}">
                <a16:creationId xmlns:a16="http://schemas.microsoft.com/office/drawing/2014/main" id="{91B201DE-331A-4C4D-AFDA-8D1BA68702DB}"/>
              </a:ext>
            </a:extLst>
          </p:cNvPr>
          <p:cNvSpPr txBox="1"/>
          <p:nvPr/>
        </p:nvSpPr>
        <p:spPr>
          <a:xfrm>
            <a:off x="-1" y="505434"/>
            <a:ext cx="8354961" cy="830997"/>
          </a:xfrm>
          <a:prstGeom prst="rect">
            <a:avLst/>
          </a:prstGeom>
          <a:noFill/>
        </p:spPr>
        <p:txBody>
          <a:bodyPr wrap="square" rtlCol="0">
            <a:spAutoFit/>
          </a:bodyPr>
          <a:lstStyle/>
          <a:p>
            <a:pPr marL="569913"/>
            <a:r>
              <a:rPr lang="en-US" sz="4800" b="1" dirty="0">
                <a:solidFill>
                  <a:srgbClr val="003D31"/>
                </a:solidFill>
              </a:rPr>
              <a:t>Builder Plus IUL 2 solution</a:t>
            </a:r>
          </a:p>
        </p:txBody>
      </p:sp>
    </p:spTree>
    <p:extLst>
      <p:ext uri="{BB962C8B-B14F-4D97-AF65-F5344CB8AC3E}">
        <p14:creationId xmlns:p14="http://schemas.microsoft.com/office/powerpoint/2010/main" val="258515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536" y="5610157"/>
            <a:ext cx="9337348" cy="954107"/>
          </a:xfrm>
          <a:prstGeom prst="rect">
            <a:avLst/>
          </a:prstGeom>
          <a:noFill/>
        </p:spPr>
        <p:txBody>
          <a:bodyPr wrap="square" rtlCol="0">
            <a:spAutoFit/>
          </a:bodyPr>
          <a:lstStyle/>
          <a:p>
            <a:r>
              <a:rPr lang="en-US" sz="800" dirty="0">
                <a:solidFill>
                  <a:schemeClr val="bg1"/>
                </a:solidFill>
                <a:cs typeface="Arial" panose="020B0604020202020204" pitchFamily="34" charset="0"/>
              </a:rPr>
              <a:t>Assumes no policy debt.</a:t>
            </a:r>
          </a:p>
          <a:p>
            <a:r>
              <a:rPr lang="en-US" sz="800" baseline="30000" dirty="0">
                <a:solidFill>
                  <a:schemeClr val="bg1"/>
                </a:solidFill>
                <a:cs typeface="Arial" panose="020B0604020202020204" pitchFamily="34" charset="0"/>
              </a:rPr>
              <a:t>1</a:t>
            </a:r>
            <a:r>
              <a:rPr lang="en-US" sz="800" dirty="0">
                <a:solidFill>
                  <a:schemeClr val="bg1"/>
                </a:solidFill>
                <a:cs typeface="Arial" panose="020B0604020202020204" pitchFamily="34" charset="0"/>
              </a:rPr>
              <a:t>Account Interest Multiplier is applied after interest credit or index credit is determined and before any interest bonus. It is not applied to the interest bonus or any portion of the Account Value that is Policy Debt or the Minimum Account Value. The multiplier is guaranteed on the index account, and conditionally guaranteed on the fixed account. The multiplier is paid on the fixed account when the declared interest rate is in excess of the guaranteed rate of 1.5%. The multiplier has a guaranteed minimum of 10% starting in policy year 1, but it could be higher and it could vary by index selection.</a:t>
            </a:r>
          </a:p>
          <a:p>
            <a:r>
              <a:rPr lang="en-US" sz="800" baseline="30000" dirty="0">
                <a:solidFill>
                  <a:schemeClr val="bg1"/>
                </a:solidFill>
                <a:cs typeface="Arial" panose="020B0604020202020204" pitchFamily="34" charset="0"/>
              </a:rPr>
              <a:t>2</a:t>
            </a:r>
            <a:r>
              <a:rPr lang="en-US" sz="800" dirty="0">
                <a:solidFill>
                  <a:schemeClr val="bg1"/>
                </a:solidFill>
                <a:cs typeface="Arial" panose="020B0604020202020204" pitchFamily="34" charset="0"/>
              </a:rPr>
              <a:t>The current 1% interest bonus percentage is not guaranteed and subject to change; however, once a policy is issued, the percentage will not change. Interest bonus is contractually guaranteed on all indexed accounts, and is paid on non-loaned and variable rate loan monies only. For the fixed account, the bonus is conditionally guaranteed and is paid when the declared interest rate is in excess of the guaranteed rate of 1.5%. For standard policy loans or net zero cost loans the interest bonus is not applied to any loaned amount. </a:t>
            </a:r>
          </a:p>
        </p:txBody>
      </p:sp>
      <p:sp>
        <p:nvSpPr>
          <p:cNvPr id="13" name="TextBox 12"/>
          <p:cNvSpPr txBox="1"/>
          <p:nvPr/>
        </p:nvSpPr>
        <p:spPr>
          <a:xfrm>
            <a:off x="-1" y="505434"/>
            <a:ext cx="8354961" cy="830997"/>
          </a:xfrm>
          <a:prstGeom prst="rect">
            <a:avLst/>
          </a:prstGeom>
          <a:noFill/>
        </p:spPr>
        <p:txBody>
          <a:bodyPr wrap="square" rtlCol="0">
            <a:spAutoFit/>
          </a:bodyPr>
          <a:lstStyle/>
          <a:p>
            <a:pPr marL="569913"/>
            <a:r>
              <a:rPr lang="en-US" sz="4800" b="1" dirty="0">
                <a:solidFill>
                  <a:srgbClr val="003D31"/>
                </a:solidFill>
              </a:rPr>
              <a:t>Builder Plus IUL 2 solution</a:t>
            </a:r>
          </a:p>
        </p:txBody>
      </p:sp>
      <p:sp>
        <p:nvSpPr>
          <p:cNvPr id="14" name="Plus 13"/>
          <p:cNvSpPr/>
          <p:nvPr/>
        </p:nvSpPr>
        <p:spPr>
          <a:xfrm>
            <a:off x="2486490" y="3770019"/>
            <a:ext cx="1135941" cy="1015663"/>
          </a:xfrm>
          <a:prstGeom prst="mathPlus">
            <a:avLst/>
          </a:prstGeom>
          <a:solidFill>
            <a:srgbClr val="19A683"/>
          </a:solidFill>
          <a:ln w="381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14"/>
          <p:cNvSpPr/>
          <p:nvPr/>
        </p:nvSpPr>
        <p:spPr>
          <a:xfrm>
            <a:off x="5301976" y="1722590"/>
            <a:ext cx="1135941" cy="1015663"/>
          </a:xfrm>
          <a:prstGeom prst="mathPlus">
            <a:avLst/>
          </a:prstGeom>
          <a:solidFill>
            <a:srgbClr val="19A683"/>
          </a:solidFill>
          <a:ln w="381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23907" y="3551946"/>
            <a:ext cx="3813315" cy="1754326"/>
          </a:xfrm>
          <a:prstGeom prst="rect">
            <a:avLst/>
          </a:prstGeom>
          <a:solidFill>
            <a:srgbClr val="00604B"/>
          </a:solidFill>
          <a:ln w="38100">
            <a:solidFill>
              <a:srgbClr val="19A683"/>
            </a:solidFill>
          </a:ln>
        </p:spPr>
        <p:txBody>
          <a:bodyPr wrap="square" rtlCol="0">
            <a:spAutoFit/>
          </a:bodyPr>
          <a:lstStyle/>
          <a:p>
            <a:pPr algn="ctr"/>
            <a:r>
              <a:rPr lang="en-US" sz="2400" dirty="0">
                <a:solidFill>
                  <a:schemeClr val="bg1"/>
                </a:solidFill>
              </a:rPr>
              <a:t>Higher cap</a:t>
            </a:r>
          </a:p>
          <a:p>
            <a:pPr algn="ctr"/>
            <a:r>
              <a:rPr lang="en-US" sz="3600" b="1" dirty="0">
                <a:solidFill>
                  <a:schemeClr val="bg1"/>
                </a:solidFill>
              </a:rPr>
              <a:t>10.25%</a:t>
            </a:r>
          </a:p>
          <a:p>
            <a:pPr algn="ctr"/>
            <a:r>
              <a:rPr lang="en-US" sz="2400" dirty="0">
                <a:solidFill>
                  <a:schemeClr val="bg1"/>
                </a:solidFill>
              </a:rPr>
              <a:t>S&amp;P 500® Annual Point-to-Point</a:t>
            </a:r>
          </a:p>
        </p:txBody>
      </p:sp>
      <p:sp>
        <p:nvSpPr>
          <p:cNvPr id="12" name="TextBox 11"/>
          <p:cNvSpPr txBox="1"/>
          <p:nvPr/>
        </p:nvSpPr>
        <p:spPr>
          <a:xfrm>
            <a:off x="7244862" y="1554562"/>
            <a:ext cx="3813315" cy="1754326"/>
          </a:xfrm>
          <a:prstGeom prst="rect">
            <a:avLst/>
          </a:prstGeom>
          <a:solidFill>
            <a:srgbClr val="00604B"/>
          </a:solidFill>
          <a:ln w="38100">
            <a:solidFill>
              <a:srgbClr val="19A683"/>
            </a:solidFill>
          </a:ln>
        </p:spPr>
        <p:txBody>
          <a:bodyPr wrap="square" rtlCol="0">
            <a:spAutoFit/>
          </a:bodyPr>
          <a:lstStyle/>
          <a:p>
            <a:pPr algn="ctr"/>
            <a:r>
              <a:rPr lang="en-US" sz="2400" dirty="0">
                <a:solidFill>
                  <a:schemeClr val="bg1"/>
                </a:solidFill>
              </a:rPr>
              <a:t>Interest bonus years 11+</a:t>
            </a:r>
          </a:p>
          <a:p>
            <a:pPr algn="ctr"/>
            <a:r>
              <a:rPr lang="en-US" sz="3600" b="1" dirty="0">
                <a:solidFill>
                  <a:schemeClr val="bg1"/>
                </a:solidFill>
              </a:rPr>
              <a:t>1%</a:t>
            </a:r>
          </a:p>
          <a:p>
            <a:pPr algn="ctr"/>
            <a:r>
              <a:rPr lang="en-US" sz="2400" dirty="0">
                <a:solidFill>
                  <a:schemeClr val="bg1"/>
                </a:solidFill>
              </a:rPr>
              <a:t>Guaranteed on the index account</a:t>
            </a:r>
            <a:r>
              <a:rPr lang="en-US" sz="2400" baseline="30000" dirty="0">
                <a:solidFill>
                  <a:schemeClr val="bg1"/>
                </a:solidFill>
              </a:rPr>
              <a:t>2</a:t>
            </a:r>
          </a:p>
        </p:txBody>
      </p:sp>
      <p:sp>
        <p:nvSpPr>
          <p:cNvPr id="16" name="TextBox 15"/>
          <p:cNvSpPr txBox="1"/>
          <p:nvPr/>
        </p:nvSpPr>
        <p:spPr>
          <a:xfrm>
            <a:off x="753136" y="1554562"/>
            <a:ext cx="4351495" cy="1446550"/>
          </a:xfrm>
          <a:prstGeom prst="rect">
            <a:avLst/>
          </a:prstGeom>
          <a:solidFill>
            <a:srgbClr val="00604B"/>
          </a:solidFill>
          <a:ln w="38100">
            <a:solidFill>
              <a:srgbClr val="19A683"/>
            </a:solidFill>
          </a:ln>
        </p:spPr>
        <p:txBody>
          <a:bodyPr wrap="square" rtlCol="0">
            <a:spAutoFit/>
          </a:bodyPr>
          <a:lstStyle/>
          <a:p>
            <a:r>
              <a:rPr lang="en-US" sz="2800" b="1" dirty="0" smtClean="0">
                <a:solidFill>
                  <a:schemeClr val="bg1"/>
                </a:solidFill>
              </a:rPr>
              <a:t>Account Interest Multiplier</a:t>
            </a:r>
            <a:r>
              <a:rPr lang="en-US" sz="2800" b="1" baseline="30000" dirty="0" smtClean="0">
                <a:solidFill>
                  <a:schemeClr val="bg1"/>
                </a:solidFill>
              </a:rPr>
              <a:t>1</a:t>
            </a:r>
            <a:endParaRPr lang="en-US" sz="2800" b="1" dirty="0">
              <a:solidFill>
                <a:schemeClr val="bg1"/>
              </a:solidFill>
            </a:endParaRPr>
          </a:p>
          <a:p>
            <a:r>
              <a:rPr lang="en-US" sz="2000" b="1" dirty="0" smtClean="0">
                <a:solidFill>
                  <a:schemeClr val="bg1"/>
                </a:solidFill>
              </a:rPr>
              <a:t>Policy year	Current		Guaranteed</a:t>
            </a:r>
          </a:p>
          <a:p>
            <a:r>
              <a:rPr lang="en-US" sz="2000" dirty="0" smtClean="0">
                <a:solidFill>
                  <a:schemeClr val="bg1"/>
                </a:solidFill>
              </a:rPr>
              <a:t>1-10		15%			10%</a:t>
            </a:r>
          </a:p>
          <a:p>
            <a:r>
              <a:rPr lang="en-US" sz="2000" dirty="0" smtClean="0">
                <a:solidFill>
                  <a:schemeClr val="bg1"/>
                </a:solidFill>
              </a:rPr>
              <a:t>11+			10%			10%</a:t>
            </a:r>
            <a:endParaRPr lang="en-US" sz="2000" dirty="0">
              <a:solidFill>
                <a:schemeClr val="bg1"/>
              </a:solidFill>
            </a:endParaRPr>
          </a:p>
        </p:txBody>
      </p:sp>
    </p:spTree>
    <p:extLst>
      <p:ext uri="{BB962C8B-B14F-4D97-AF65-F5344CB8AC3E}">
        <p14:creationId xmlns:p14="http://schemas.microsoft.com/office/powerpoint/2010/main" val="96941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3177"/>
            <a:ext cx="9118600" cy="707886"/>
          </a:xfrm>
          <a:prstGeom prst="rect">
            <a:avLst/>
          </a:prstGeom>
          <a:noFill/>
        </p:spPr>
        <p:txBody>
          <a:bodyPr wrap="square" rtlCol="0">
            <a:spAutoFit/>
          </a:bodyPr>
          <a:lstStyle/>
          <a:p>
            <a:pPr marL="569913"/>
            <a:r>
              <a:rPr lang="en-US" sz="4000" b="1" dirty="0">
                <a:solidFill>
                  <a:srgbClr val="19A683"/>
                </a:solidFill>
              </a:rPr>
              <a:t>Get more with</a:t>
            </a:r>
          </a:p>
        </p:txBody>
      </p:sp>
      <p:sp>
        <p:nvSpPr>
          <p:cNvPr id="3" name="TextBox 2"/>
          <p:cNvSpPr txBox="1"/>
          <p:nvPr/>
        </p:nvSpPr>
        <p:spPr>
          <a:xfrm>
            <a:off x="100584" y="5724144"/>
            <a:ext cx="9018016" cy="461665"/>
          </a:xfrm>
          <a:prstGeom prst="rect">
            <a:avLst/>
          </a:prstGeom>
          <a:noFill/>
        </p:spPr>
        <p:txBody>
          <a:bodyPr wrap="square" rtlCol="0">
            <a:spAutoFit/>
          </a:bodyPr>
          <a:lstStyle/>
          <a:p>
            <a:pPr marL="173038" indent="-173038">
              <a:buAutoNum type="arabicPeriod"/>
            </a:pPr>
            <a:r>
              <a:rPr lang="en-US" sz="1200" dirty="0">
                <a:solidFill>
                  <a:schemeClr val="bg1">
                    <a:lumMod val="85000"/>
                  </a:schemeClr>
                </a:solidFill>
              </a:rPr>
              <a:t>Premium allocated to index bucket on trading day (the day the New York Stock Exchange is open for business) upon receipt.</a:t>
            </a:r>
          </a:p>
          <a:p>
            <a:pPr marL="173038" indent="-173038">
              <a:buAutoNum type="arabicPeriod"/>
            </a:pPr>
            <a:r>
              <a:rPr lang="en-US" sz="1200" dirty="0">
                <a:solidFill>
                  <a:schemeClr val="bg1">
                    <a:lumMod val="85000"/>
                  </a:schemeClr>
                </a:solidFill>
              </a:rPr>
              <a:t>Current interest rate is 3.25%. Subject to change in </a:t>
            </a:r>
            <a:r>
              <a:rPr lang="en-US" sz="1200">
                <a:solidFill>
                  <a:schemeClr val="bg1">
                    <a:lumMod val="85000"/>
                  </a:schemeClr>
                </a:solidFill>
              </a:rPr>
              <a:t>the future.</a:t>
            </a:r>
            <a:endParaRPr lang="en-US" sz="1200" dirty="0">
              <a:solidFill>
                <a:schemeClr val="bg1">
                  <a:lumMod val="85000"/>
                </a:schemeClr>
              </a:solidFill>
            </a:endParaRPr>
          </a:p>
        </p:txBody>
      </p:sp>
      <p:sp>
        <p:nvSpPr>
          <p:cNvPr id="35" name="TextBox 34"/>
          <p:cNvSpPr txBox="1"/>
          <p:nvPr/>
        </p:nvSpPr>
        <p:spPr>
          <a:xfrm>
            <a:off x="0" y="729285"/>
            <a:ext cx="9118600" cy="923330"/>
          </a:xfrm>
          <a:prstGeom prst="rect">
            <a:avLst/>
          </a:prstGeom>
          <a:noFill/>
        </p:spPr>
        <p:txBody>
          <a:bodyPr wrap="square" rtlCol="0">
            <a:spAutoFit/>
          </a:bodyPr>
          <a:lstStyle/>
          <a:p>
            <a:pPr marL="569913"/>
            <a:r>
              <a:rPr lang="en-US" sz="5400" b="1" dirty="0">
                <a:solidFill>
                  <a:srgbClr val="00604B"/>
                </a:solidFill>
              </a:rPr>
              <a:t>Builder Plus IUL 2</a:t>
            </a:r>
          </a:p>
        </p:txBody>
      </p:sp>
      <p:sp>
        <p:nvSpPr>
          <p:cNvPr id="37" name="Pentagon 36"/>
          <p:cNvSpPr/>
          <p:nvPr/>
        </p:nvSpPr>
        <p:spPr>
          <a:xfrm>
            <a:off x="1926054" y="2170558"/>
            <a:ext cx="3104192" cy="1255594"/>
          </a:xfrm>
          <a:prstGeom prst="homePlate">
            <a:avLst/>
          </a:prstGeom>
          <a:solidFill>
            <a:srgbClr val="003D31"/>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Protected death benefit</a:t>
            </a:r>
          </a:p>
        </p:txBody>
      </p:sp>
      <p:sp>
        <p:nvSpPr>
          <p:cNvPr id="38" name="Pentagon 37"/>
          <p:cNvSpPr/>
          <p:nvPr/>
        </p:nvSpPr>
        <p:spPr>
          <a:xfrm>
            <a:off x="1926054" y="3948566"/>
            <a:ext cx="3104192" cy="1255594"/>
          </a:xfrm>
          <a:prstGeom prst="homePlate">
            <a:avLst/>
          </a:prstGeom>
          <a:solidFill>
            <a:srgbClr val="003D31"/>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Premium Deposit Agreement at 3.25%</a:t>
            </a:r>
            <a:r>
              <a:rPr lang="en-US" sz="2400" b="1" baseline="30000" dirty="0"/>
              <a:t>2</a:t>
            </a:r>
          </a:p>
        </p:txBody>
      </p:sp>
      <p:grpSp>
        <p:nvGrpSpPr>
          <p:cNvPr id="42" name="Group 41"/>
          <p:cNvGrpSpPr/>
          <p:nvPr/>
        </p:nvGrpSpPr>
        <p:grpSpPr>
          <a:xfrm>
            <a:off x="6987513" y="2152888"/>
            <a:ext cx="2867704" cy="1255594"/>
            <a:chOff x="7354461" y="1753418"/>
            <a:chExt cx="2867704" cy="1255594"/>
          </a:xfrm>
          <a:solidFill>
            <a:srgbClr val="003D31"/>
          </a:solidFill>
        </p:grpSpPr>
        <p:sp>
          <p:nvSpPr>
            <p:cNvPr id="43" name="Pentagon 42"/>
            <p:cNvSpPr/>
            <p:nvPr/>
          </p:nvSpPr>
          <p:spPr>
            <a:xfrm rot="10800000">
              <a:off x="7354461" y="1753418"/>
              <a:ext cx="2867704" cy="1255594"/>
            </a:xfrm>
            <a:prstGeom prst="homePlate">
              <a:avLst/>
            </a:prstGeom>
            <a:grp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8113911" y="1857749"/>
              <a:ext cx="1951630" cy="954107"/>
            </a:xfrm>
            <a:prstGeom prst="rect">
              <a:avLst/>
            </a:prstGeom>
            <a:grpFill/>
            <a:ln>
              <a:noFill/>
            </a:ln>
          </p:spPr>
          <p:txBody>
            <a:bodyPr wrap="square" rtlCol="0">
              <a:spAutoFit/>
            </a:bodyPr>
            <a:lstStyle/>
            <a:p>
              <a:pPr algn="ctr"/>
              <a:r>
                <a:rPr lang="en-US" sz="2800" b="1" dirty="0">
                  <a:solidFill>
                    <a:schemeClr val="bg1"/>
                  </a:solidFill>
                </a:rPr>
                <a:t>Daily sweeps</a:t>
              </a:r>
              <a:r>
                <a:rPr lang="en-US" sz="2800" b="1" baseline="30000" dirty="0">
                  <a:solidFill>
                    <a:schemeClr val="bg1"/>
                  </a:solidFill>
                </a:rPr>
                <a:t>1</a:t>
              </a:r>
            </a:p>
          </p:txBody>
        </p:sp>
      </p:grpSp>
      <p:grpSp>
        <p:nvGrpSpPr>
          <p:cNvPr id="48" name="Group 47"/>
          <p:cNvGrpSpPr/>
          <p:nvPr/>
        </p:nvGrpSpPr>
        <p:grpSpPr>
          <a:xfrm>
            <a:off x="6987513" y="3908756"/>
            <a:ext cx="2867704" cy="1255594"/>
            <a:chOff x="7354461" y="1753418"/>
            <a:chExt cx="2867704" cy="1255594"/>
          </a:xfrm>
          <a:solidFill>
            <a:srgbClr val="003D31"/>
          </a:solidFill>
        </p:grpSpPr>
        <p:sp>
          <p:nvSpPr>
            <p:cNvPr id="49" name="Pentagon 48"/>
            <p:cNvSpPr/>
            <p:nvPr/>
          </p:nvSpPr>
          <p:spPr>
            <a:xfrm rot="10800000">
              <a:off x="7354461" y="1753418"/>
              <a:ext cx="2867704" cy="1255594"/>
            </a:xfrm>
            <a:prstGeom prst="homePlate">
              <a:avLst/>
            </a:prstGeom>
            <a:grp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8033700" y="1970136"/>
              <a:ext cx="1951630" cy="1015663"/>
            </a:xfrm>
            <a:prstGeom prst="rect">
              <a:avLst/>
            </a:prstGeom>
            <a:grpFill/>
            <a:ln>
              <a:noFill/>
            </a:ln>
          </p:spPr>
          <p:txBody>
            <a:bodyPr wrap="square" rtlCol="0">
              <a:spAutoFit/>
            </a:bodyPr>
            <a:lstStyle/>
            <a:p>
              <a:pPr algn="ctr"/>
              <a:r>
                <a:rPr lang="en-US" sz="3000" b="1" baseline="30000" dirty="0">
                  <a:solidFill>
                    <a:schemeClr val="bg1"/>
                  </a:solidFill>
                </a:rPr>
                <a:t>Index credits on full beginning segment value</a:t>
              </a:r>
            </a:p>
          </p:txBody>
        </p:sp>
      </p:grpSp>
      <p:sp>
        <p:nvSpPr>
          <p:cNvPr id="6" name="Plus 5"/>
          <p:cNvSpPr/>
          <p:nvPr/>
        </p:nvSpPr>
        <p:spPr>
          <a:xfrm>
            <a:off x="5440909" y="4125473"/>
            <a:ext cx="1135941" cy="1015663"/>
          </a:xfrm>
          <a:prstGeom prst="mathPlus">
            <a:avLst/>
          </a:prstGeom>
          <a:solidFill>
            <a:srgbClr val="19A683"/>
          </a:solidFill>
          <a:ln w="381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us 51"/>
          <p:cNvSpPr/>
          <p:nvPr/>
        </p:nvSpPr>
        <p:spPr>
          <a:xfrm>
            <a:off x="5440908" y="2392820"/>
            <a:ext cx="1135941" cy="1015663"/>
          </a:xfrm>
          <a:prstGeom prst="mathPlus">
            <a:avLst/>
          </a:prstGeom>
          <a:solidFill>
            <a:srgbClr val="19A683"/>
          </a:solidFill>
          <a:ln w="381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66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6867" y="4034161"/>
            <a:ext cx="8015955" cy="1520057"/>
          </a:xfrm>
          <a:prstGeom prst="rect">
            <a:avLst/>
          </a:prstGeom>
          <a:noFill/>
        </p:spPr>
        <p:txBody>
          <a:bodyPr wrap="square" rtlCol="0">
            <a:spAutoFit/>
          </a:bodyPr>
          <a:lstStyle/>
          <a:p>
            <a:pPr algn="ctr"/>
            <a:r>
              <a:rPr lang="en-US" sz="5400" b="1" dirty="0">
                <a:solidFill>
                  <a:schemeClr val="bg1">
                    <a:lumMod val="50000"/>
                  </a:schemeClr>
                </a:solidFill>
                <a:latin typeface="+mj-lt"/>
                <a:cs typeface="Arial" panose="020B0604020202020204" pitchFamily="34" charset="0"/>
              </a:rPr>
              <a:t>Let us earn your business!</a:t>
            </a:r>
            <a:endParaRPr lang="en-US" sz="4000" i="1" dirty="0">
              <a:solidFill>
                <a:schemeClr val="bg1">
                  <a:lumMod val="50000"/>
                </a:schemeClr>
              </a:solidFill>
              <a:latin typeface="+mj-lt"/>
              <a:cs typeface="Arial" panose="020B0604020202020204" pitchFamily="34" charset="0"/>
            </a:endParaRPr>
          </a:p>
          <a:p>
            <a:pPr algn="ctr"/>
            <a:endParaRPr lang="en-US" sz="3600" spc="-150" dirty="0">
              <a:solidFill>
                <a:srgbClr val="19A683"/>
              </a:solidFill>
              <a:latin typeface="Arial" panose="020B0604020202020204" pitchFamily="34" charset="0"/>
              <a:cs typeface="Arial" panose="020B0604020202020204" pitchFamily="34" charset="0"/>
            </a:endParaRPr>
          </a:p>
        </p:txBody>
      </p:sp>
      <p:sp>
        <p:nvSpPr>
          <p:cNvPr id="7" name="TextBox 6"/>
          <p:cNvSpPr txBox="1"/>
          <p:nvPr/>
        </p:nvSpPr>
        <p:spPr>
          <a:xfrm>
            <a:off x="-205950" y="1904890"/>
            <a:ext cx="12191999" cy="2347374"/>
          </a:xfrm>
          <a:prstGeom prst="rect">
            <a:avLst/>
          </a:prstGeom>
          <a:noFill/>
        </p:spPr>
        <p:txBody>
          <a:bodyPr wrap="square" rtlCol="0">
            <a:spAutoFit/>
          </a:bodyPr>
          <a:lstStyle/>
          <a:p>
            <a:pPr marL="569913" indent="9525" algn="ctr">
              <a:lnSpc>
                <a:spcPts val="8600"/>
              </a:lnSpc>
            </a:pPr>
            <a:r>
              <a:rPr lang="en-US" sz="11500" b="1" spc="-150" dirty="0">
                <a:solidFill>
                  <a:srgbClr val="19A683"/>
                </a:solidFill>
                <a:cs typeface="Arial" panose="020B0604020202020204" pitchFamily="34" charset="0"/>
              </a:rPr>
              <a:t>EXPERIENCE</a:t>
            </a:r>
            <a:r>
              <a:rPr lang="en-US" sz="8800" b="1" spc="-150" dirty="0">
                <a:solidFill>
                  <a:srgbClr val="19A683"/>
                </a:solidFill>
                <a:cs typeface="Arial" panose="020B0604020202020204" pitchFamily="34" charset="0"/>
              </a:rPr>
              <a:t/>
            </a:r>
            <a:br>
              <a:rPr lang="en-US" sz="8800" b="1" spc="-150" dirty="0">
                <a:solidFill>
                  <a:srgbClr val="19A683"/>
                </a:solidFill>
                <a:cs typeface="Arial" panose="020B0604020202020204" pitchFamily="34" charset="0"/>
              </a:rPr>
            </a:br>
            <a:r>
              <a:rPr lang="en-US" sz="9600" b="1" spc="-150" dirty="0">
                <a:solidFill>
                  <a:srgbClr val="003D31"/>
                </a:solidFill>
                <a:cs typeface="Arial" panose="020B0604020202020204" pitchFamily="34" charset="0"/>
              </a:rPr>
              <a:t>North American</a:t>
            </a:r>
            <a:endParaRPr lang="en-US" sz="8800" b="1" spc="-150" dirty="0">
              <a:solidFill>
                <a:srgbClr val="003D31"/>
              </a:solidFill>
              <a:cs typeface="Arial" panose="020B0604020202020204" pitchFamily="34" charset="0"/>
            </a:endParaRPr>
          </a:p>
        </p:txBody>
      </p:sp>
      <p:pic>
        <p:nvPicPr>
          <p:cNvPr id="5" name="Picture 4">
            <a:extLst>
              <a:ext uri="{FF2B5EF4-FFF2-40B4-BE49-F238E27FC236}">
                <a16:creationId xmlns:a16="http://schemas.microsoft.com/office/drawing/2014/main" id="{80DF057B-6F87-2D40-928E-EF11142397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33802" y="51757"/>
            <a:ext cx="3458197" cy="1311207"/>
          </a:xfrm>
          <a:prstGeom prst="rect">
            <a:avLst/>
          </a:prstGeom>
        </p:spPr>
      </p:pic>
    </p:spTree>
    <p:extLst>
      <p:ext uri="{BB962C8B-B14F-4D97-AF65-F5344CB8AC3E}">
        <p14:creationId xmlns:p14="http://schemas.microsoft.com/office/powerpoint/2010/main" val="214575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09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22744"/>
            <a:ext cx="12192000" cy="535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010400" y="1"/>
            <a:ext cx="4961860" cy="122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3405" y="208086"/>
            <a:ext cx="7653942" cy="707886"/>
          </a:xfrm>
          <a:prstGeom prst="rect">
            <a:avLst/>
          </a:prstGeom>
          <a:noFill/>
        </p:spPr>
        <p:txBody>
          <a:bodyPr wrap="square" rtlCol="0">
            <a:spAutoFit/>
          </a:bodyPr>
          <a:lstStyle/>
          <a:p>
            <a:r>
              <a:rPr lang="en-US" sz="4000" b="1" dirty="0">
                <a:solidFill>
                  <a:srgbClr val="003D31"/>
                </a:solidFill>
              </a:rPr>
              <a:t>Disclosures</a:t>
            </a:r>
          </a:p>
        </p:txBody>
      </p:sp>
      <p:sp>
        <p:nvSpPr>
          <p:cNvPr id="7" name="TextBox 6"/>
          <p:cNvSpPr txBox="1"/>
          <p:nvPr/>
        </p:nvSpPr>
        <p:spPr>
          <a:xfrm>
            <a:off x="393406" y="915972"/>
            <a:ext cx="11228324" cy="4662815"/>
          </a:xfrm>
          <a:prstGeom prst="rect">
            <a:avLst/>
          </a:prstGeom>
          <a:noFill/>
        </p:spPr>
        <p:txBody>
          <a:bodyPr wrap="square" rtlCol="0">
            <a:spAutoFit/>
          </a:bodyPr>
          <a:lstStyle/>
          <a:p>
            <a:pPr>
              <a:spcAft>
                <a:spcPts val="600"/>
              </a:spcAft>
            </a:pPr>
            <a:r>
              <a:rPr lang="en-US" sz="1200" b="1" dirty="0"/>
              <a:t>The following disclosures apply to this presentation in its entirety.</a:t>
            </a:r>
          </a:p>
          <a:p>
            <a:pPr>
              <a:spcAft>
                <a:spcPts val="600"/>
              </a:spcAft>
            </a:pPr>
            <a:r>
              <a:rPr lang="en-US" sz="1200" dirty="0"/>
              <a:t>Accelerated Death Benefit Endorsements are subject to eligibility requirements. An administration fee is required at time of election of an accelerated death benefit. The death benefit amount will be reduced by the accelerated death benefit amount. Since benefits are paid prior to death, a discount will be applied to the death benefit amount accelerated. As a result, the actual amount received will be less than the amount of death benefit amount accelerated.</a:t>
            </a:r>
          </a:p>
          <a:p>
            <a:pPr>
              <a:spcAft>
                <a:spcPts val="600"/>
              </a:spcAft>
            </a:pPr>
            <a:r>
              <a:rPr lang="en-US" sz="1200" dirty="0"/>
              <a:t>UNLIKE CONVENTIONAL LIFE INSURANCE PROCEEDS, AMOUNTS PAYABLE AS ACCELERATED DEATH BENEFITS COULD BE TAXABLE UNDER SOME CIRCUMSTANCES. WE RECOMMEND THAT YOUR CLIENT CONSULT WITH THEIR PERSONAL TAX ADVISOR PRIOR TO ELECTING AN ACCELERATED DEATH BENEFIT UNDER THE ENDORSEMENT TO ASSESS THE TAX TREATMENT IN THEIR INDIVIDUAL CIRCUMSTANCES. </a:t>
            </a:r>
          </a:p>
          <a:p>
            <a:pPr>
              <a:spcAft>
                <a:spcPts val="600"/>
              </a:spcAft>
            </a:pPr>
            <a:r>
              <a:rPr lang="en-US" sz="1200" b="1" dirty="0"/>
              <a:t>THE ACCELERATED DEATH BENEFIT ENDORSEMENT FOR CRITICAL ILLNESS IS NOT HEALTH INSURANCE NOR IS IT INTENDED TO REPLACE HEALTH INSURANCE. </a:t>
            </a:r>
            <a:endParaRPr lang="en-US" sz="1200" dirty="0"/>
          </a:p>
          <a:p>
            <a:pPr>
              <a:spcAft>
                <a:spcPts val="600"/>
              </a:spcAft>
            </a:pPr>
            <a:r>
              <a:rPr lang="en-US" sz="1200" b="1" dirty="0"/>
              <a:t>THE ACCELERATED DEATH BENEFIT FOR CHRONIC ILLNESS IS NOT LONG TERM CARE INSURANCE NOR IS IT INTENDED TO REPLACE LONG TERM CARE INSURANCE. </a:t>
            </a:r>
            <a:endParaRPr lang="en-US" sz="1200" dirty="0"/>
          </a:p>
          <a:p>
            <a:pPr>
              <a:spcAft>
                <a:spcPts val="600"/>
              </a:spcAft>
            </a:pPr>
            <a:r>
              <a:rPr lang="en-US" sz="1200" b="1" dirty="0"/>
              <a:t>Agents offering, marketing, or selling accelerated death benefits for chronic illness in California must be able to describe the differences between benefits provided under an accelerated death benefit for chronic illness and benefits provided under long-term care insurance to clients. You must provide clients with the ADBE Consumer Brochure for California that includes this comparison. Comparison is for solicitation purposes only, not for conversions. </a:t>
            </a:r>
          </a:p>
          <a:p>
            <a:pPr>
              <a:spcAft>
                <a:spcPts val="600"/>
              </a:spcAft>
            </a:pPr>
            <a:r>
              <a:rPr lang="en-US" sz="1200" dirty="0"/>
              <a:t>In some situations loans and withdrawals may be subject to federal  taxes.  North American does  not  give  tax  or  legal  advice. Clients should be instructed to consult with and rely on their own tax advisor or  attorney for advice on their specific situation.</a:t>
            </a:r>
          </a:p>
          <a:p>
            <a:pPr>
              <a:spcAft>
                <a:spcPts val="600"/>
              </a:spcAft>
            </a:pPr>
            <a:r>
              <a:rPr lang="en-US" sz="1200" dirty="0"/>
              <a:t>Indexed Universal Life Insurance products are not an investment in the “market” or in the applicable index and are subject to all policy fees and charges normally associated with most universal life insurance.</a:t>
            </a:r>
          </a:p>
          <a:p>
            <a:pPr>
              <a:spcAft>
                <a:spcPts val="600"/>
              </a:spcAft>
            </a:pPr>
            <a:r>
              <a:rPr lang="en-US" sz="1200" dirty="0"/>
              <a:t>Sammons </a:t>
            </a:r>
            <a:r>
              <a:rPr lang="en-US" sz="1200" dirty="0" err="1"/>
              <a:t>Financial</a:t>
            </a:r>
            <a:r>
              <a:rPr lang="en-US" sz="1200" baseline="30000" dirty="0" err="1"/>
              <a:t>SM</a:t>
            </a:r>
            <a:r>
              <a:rPr lang="en-US" sz="1200" dirty="0"/>
              <a:t> is the marketing name for Sammons® Financial Group, Inc.'s member companies, including North American Company for Life and Health Insurance®. Annuities and life insurance are issued by, and product guarantees are solely the responsibility of, North American Company for Life and Health Insurance.</a:t>
            </a:r>
          </a:p>
          <a:p>
            <a:pPr>
              <a:spcAft>
                <a:spcPts val="600"/>
              </a:spcAft>
            </a:pPr>
            <a:r>
              <a:rPr lang="en-US" sz="1200" dirty="0"/>
              <a:t>Builder Plus IUL 2 (policy form series LS183), including all applicable endorsements and riders, is issued by North American Company for Life and Health Insurance, Administrative Office, One Sammons Plaza, Sioux Falls, SD 57193. Product, features, endorsements, riders or issue ages may not be available in all jurisdictions. Limitations or restrictions may apply. </a:t>
            </a:r>
          </a:p>
        </p:txBody>
      </p:sp>
    </p:spTree>
    <p:extLst>
      <p:ext uri="{BB962C8B-B14F-4D97-AF65-F5344CB8AC3E}">
        <p14:creationId xmlns:p14="http://schemas.microsoft.com/office/powerpoint/2010/main" val="82962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228" y="1905711"/>
            <a:ext cx="6863881" cy="707886"/>
          </a:xfrm>
          <a:prstGeom prst="rect">
            <a:avLst/>
          </a:prstGeom>
          <a:noFill/>
        </p:spPr>
        <p:txBody>
          <a:bodyPr wrap="square" rtlCol="0">
            <a:spAutoFit/>
          </a:bodyPr>
          <a:lstStyle/>
          <a:p>
            <a:pPr marL="569913"/>
            <a:r>
              <a:rPr lang="en-US" sz="4000" b="1" dirty="0">
                <a:solidFill>
                  <a:srgbClr val="19A683"/>
                </a:solidFill>
              </a:rPr>
              <a:t>Understanding the risk</a:t>
            </a:r>
          </a:p>
        </p:txBody>
      </p:sp>
      <p:sp>
        <p:nvSpPr>
          <p:cNvPr id="4" name="TextBox 3"/>
          <p:cNvSpPr txBox="1"/>
          <p:nvPr/>
        </p:nvSpPr>
        <p:spPr>
          <a:xfrm>
            <a:off x="1985889" y="2912857"/>
            <a:ext cx="6934200" cy="707886"/>
          </a:xfrm>
          <a:prstGeom prst="rect">
            <a:avLst/>
          </a:prstGeom>
          <a:noFill/>
        </p:spPr>
        <p:txBody>
          <a:bodyPr wrap="square" rtlCol="0">
            <a:spAutoFit/>
          </a:bodyPr>
          <a:lstStyle/>
          <a:p>
            <a:pPr marL="569913"/>
            <a:r>
              <a:rPr lang="en-US" sz="4000" b="1" dirty="0">
                <a:solidFill>
                  <a:srgbClr val="19A683"/>
                </a:solidFill>
              </a:rPr>
              <a:t>Mitigating the risk</a:t>
            </a:r>
          </a:p>
        </p:txBody>
      </p:sp>
      <p:sp>
        <p:nvSpPr>
          <p:cNvPr id="5" name="TextBox 4"/>
          <p:cNvSpPr txBox="1"/>
          <p:nvPr/>
        </p:nvSpPr>
        <p:spPr>
          <a:xfrm>
            <a:off x="3218688" y="3920003"/>
            <a:ext cx="7319420" cy="707886"/>
          </a:xfrm>
          <a:prstGeom prst="rect">
            <a:avLst/>
          </a:prstGeom>
          <a:noFill/>
        </p:spPr>
        <p:txBody>
          <a:bodyPr wrap="square" rtlCol="0">
            <a:spAutoFit/>
          </a:bodyPr>
          <a:lstStyle/>
          <a:p>
            <a:pPr marL="569913"/>
            <a:r>
              <a:rPr lang="en-US" sz="4000" b="1" dirty="0">
                <a:solidFill>
                  <a:srgbClr val="19A683"/>
                </a:solidFill>
              </a:rPr>
              <a:t>Builder Plus IUL® 2 solution</a:t>
            </a:r>
          </a:p>
        </p:txBody>
      </p:sp>
      <p:sp>
        <p:nvSpPr>
          <p:cNvPr id="6" name="TextBox 5">
            <a:extLst>
              <a:ext uri="{FF2B5EF4-FFF2-40B4-BE49-F238E27FC236}">
                <a16:creationId xmlns:a16="http://schemas.microsoft.com/office/drawing/2014/main" id="{859BDCDF-6AD2-314C-AE98-DC933F61559A}"/>
              </a:ext>
            </a:extLst>
          </p:cNvPr>
          <p:cNvSpPr txBox="1"/>
          <p:nvPr/>
        </p:nvSpPr>
        <p:spPr>
          <a:xfrm>
            <a:off x="-7374" y="484605"/>
            <a:ext cx="8047348" cy="830997"/>
          </a:xfrm>
          <a:prstGeom prst="rect">
            <a:avLst/>
          </a:prstGeom>
          <a:noFill/>
        </p:spPr>
        <p:txBody>
          <a:bodyPr wrap="square" rtlCol="0">
            <a:spAutoFit/>
          </a:bodyPr>
          <a:lstStyle/>
          <a:p>
            <a:pPr marL="569913"/>
            <a:r>
              <a:rPr lang="en-US" sz="4800" b="1" dirty="0">
                <a:solidFill>
                  <a:srgbClr val="00604B"/>
                </a:solidFill>
              </a:rPr>
              <a:t>AGENDA</a:t>
            </a:r>
          </a:p>
        </p:txBody>
      </p:sp>
    </p:spTree>
    <p:extLst>
      <p:ext uri="{BB962C8B-B14F-4D97-AF65-F5344CB8AC3E}">
        <p14:creationId xmlns:p14="http://schemas.microsoft.com/office/powerpoint/2010/main" val="71410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61471" y="1303356"/>
            <a:ext cx="5588922" cy="3382784"/>
          </a:xfrm>
          <a:prstGeom prst="rect">
            <a:avLst/>
          </a:prstGeom>
          <a:solidFill>
            <a:srgbClr val="003D31"/>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19A683"/>
                </a:solidFill>
              </a:rPr>
              <a:t>C</a:t>
            </a:r>
            <a:r>
              <a:rPr lang="en-US" sz="5400" b="1" dirty="0"/>
              <a:t>ritical, </a:t>
            </a:r>
          </a:p>
          <a:p>
            <a:pPr algn="ctr"/>
            <a:r>
              <a:rPr lang="en-US" sz="7200" b="1" dirty="0">
                <a:solidFill>
                  <a:srgbClr val="19A683"/>
                </a:solidFill>
              </a:rPr>
              <a:t>C</a:t>
            </a:r>
            <a:r>
              <a:rPr lang="en-US" sz="5400" b="1" dirty="0"/>
              <a:t>hronic, and </a:t>
            </a:r>
            <a:r>
              <a:rPr lang="en-US" sz="7200" b="1" dirty="0">
                <a:solidFill>
                  <a:srgbClr val="19A683"/>
                </a:solidFill>
              </a:rPr>
              <a:t>T</a:t>
            </a:r>
            <a:r>
              <a:rPr lang="en-US" sz="5400" b="1" dirty="0"/>
              <a:t>erminal Illness</a:t>
            </a:r>
          </a:p>
        </p:txBody>
      </p:sp>
    </p:spTree>
    <p:extLst>
      <p:ext uri="{BB962C8B-B14F-4D97-AF65-F5344CB8AC3E}">
        <p14:creationId xmlns:p14="http://schemas.microsoft.com/office/powerpoint/2010/main" val="29778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158512" y="-1"/>
            <a:ext cx="1778115" cy="174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0185" y="5634133"/>
            <a:ext cx="9480442" cy="707886"/>
          </a:xfrm>
          <a:prstGeom prst="rect">
            <a:avLst/>
          </a:prstGeom>
          <a:noFill/>
        </p:spPr>
        <p:txBody>
          <a:bodyPr wrap="square" rtlCol="0">
            <a:spAutoFit/>
          </a:bodyPr>
          <a:lstStyle/>
          <a:p>
            <a:pPr marL="120650" indent="-120650">
              <a:buAutoNum type="arabicPeriod"/>
            </a:pPr>
            <a:r>
              <a:rPr lang="en-US" sz="1000" i="1" dirty="0">
                <a:solidFill>
                  <a:schemeClr val="bg2">
                    <a:lumMod val="90000"/>
                  </a:schemeClr>
                </a:solidFill>
              </a:rPr>
              <a:t>Costs and Consequences</a:t>
            </a:r>
            <a:r>
              <a:rPr lang="en-US" sz="1000" dirty="0">
                <a:solidFill>
                  <a:schemeClr val="bg2">
                    <a:lumMod val="90000"/>
                  </a:schemeClr>
                </a:solidFill>
              </a:rPr>
              <a:t>. Million Hearts. Accessed March 2020. https://millionhearts.hhs.gov/learn-prevent/cost-consequences.html</a:t>
            </a:r>
          </a:p>
          <a:p>
            <a:pPr marL="120650" indent="-120650">
              <a:buAutoNum type="arabicPeriod"/>
            </a:pPr>
            <a:r>
              <a:rPr lang="en-US" sz="1000" i="1" dirty="0">
                <a:solidFill>
                  <a:schemeClr val="bg2">
                    <a:lumMod val="90000"/>
                  </a:schemeClr>
                </a:solidFill>
              </a:rPr>
              <a:t>Cost of Cancer Care Reaches Nearly $150b Nationally.  Healthpayerintelligence.com. Accessed March 2020   https://healthpayerintelligence.com/news/cost-of-cancer-care-reaches-nearly-150b-nationally </a:t>
            </a:r>
          </a:p>
          <a:p>
            <a:pPr marL="120650" indent="-120650">
              <a:buAutoNum type="arabicPeriod"/>
            </a:pPr>
            <a:r>
              <a:rPr lang="en-US" sz="1000" i="1" dirty="0">
                <a:solidFill>
                  <a:schemeClr val="bg2">
                    <a:lumMod val="90000"/>
                  </a:schemeClr>
                </a:solidFill>
              </a:rPr>
              <a:t>Stroke Facts.</a:t>
            </a:r>
            <a:r>
              <a:rPr lang="en-US" sz="1000" dirty="0">
                <a:solidFill>
                  <a:schemeClr val="bg2">
                    <a:lumMod val="90000"/>
                  </a:schemeClr>
                </a:solidFill>
              </a:rPr>
              <a:t> CDC.gov. Accessed March 2020. https://www.cdc.gov/stroke/facts.htm</a:t>
            </a:r>
          </a:p>
        </p:txBody>
      </p:sp>
      <p:grpSp>
        <p:nvGrpSpPr>
          <p:cNvPr id="10" name="Group 9"/>
          <p:cNvGrpSpPr/>
          <p:nvPr/>
        </p:nvGrpSpPr>
        <p:grpSpPr>
          <a:xfrm>
            <a:off x="1899269" y="3749125"/>
            <a:ext cx="2297845" cy="1645152"/>
            <a:chOff x="587588" y="3924605"/>
            <a:chExt cx="1737362" cy="1315484"/>
          </a:xfrm>
        </p:grpSpPr>
        <p:sp>
          <p:nvSpPr>
            <p:cNvPr id="28" name="Rectangle 27"/>
            <p:cNvSpPr/>
            <p:nvPr/>
          </p:nvSpPr>
          <p:spPr>
            <a:xfrm>
              <a:off x="587588" y="3924605"/>
              <a:ext cx="1737360"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7590" y="4866692"/>
              <a:ext cx="1737360" cy="373397"/>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Heart Attack</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8465" y="4056527"/>
              <a:ext cx="864870" cy="731520"/>
            </a:xfrm>
            <a:prstGeom prst="rect">
              <a:avLst/>
            </a:prstGeom>
          </p:spPr>
        </p:pic>
      </p:grpSp>
      <p:grpSp>
        <p:nvGrpSpPr>
          <p:cNvPr id="27" name="Group 26"/>
          <p:cNvGrpSpPr/>
          <p:nvPr/>
        </p:nvGrpSpPr>
        <p:grpSpPr>
          <a:xfrm>
            <a:off x="4824136" y="3769192"/>
            <a:ext cx="2186390" cy="1655476"/>
            <a:chOff x="2644828" y="3934929"/>
            <a:chExt cx="1737362" cy="1315484"/>
          </a:xfrm>
        </p:grpSpPr>
        <p:sp>
          <p:nvSpPr>
            <p:cNvPr id="37" name="Rectangle 36"/>
            <p:cNvSpPr/>
            <p:nvPr/>
          </p:nvSpPr>
          <p:spPr>
            <a:xfrm>
              <a:off x="2644828" y="3934929"/>
              <a:ext cx="1737360"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44830" y="4877016"/>
              <a:ext cx="1737360" cy="373397"/>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Cancer</a:t>
              </a:r>
            </a:p>
          </p:txBody>
        </p:sp>
        <p:pic>
          <p:nvPicPr>
            <p:cNvPr id="15" name="Picture 1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3073650" y="4030173"/>
              <a:ext cx="879716" cy="822960"/>
            </a:xfrm>
            <a:prstGeom prst="rect">
              <a:avLst/>
            </a:prstGeom>
          </p:spPr>
        </p:pic>
      </p:grpSp>
      <p:grpSp>
        <p:nvGrpSpPr>
          <p:cNvPr id="21" name="Group 20"/>
          <p:cNvGrpSpPr/>
          <p:nvPr/>
        </p:nvGrpSpPr>
        <p:grpSpPr>
          <a:xfrm>
            <a:off x="7781764" y="3751529"/>
            <a:ext cx="2187097" cy="1656011"/>
            <a:chOff x="4716811" y="3924605"/>
            <a:chExt cx="1737362" cy="1315484"/>
          </a:xfrm>
        </p:grpSpPr>
        <p:sp>
          <p:nvSpPr>
            <p:cNvPr id="42" name="Rectangle 41"/>
            <p:cNvSpPr/>
            <p:nvPr/>
          </p:nvSpPr>
          <p:spPr>
            <a:xfrm>
              <a:off x="4716811" y="3924605"/>
              <a:ext cx="1737360"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16813" y="4866692"/>
              <a:ext cx="1737360" cy="373397"/>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Stroke</a:t>
              </a:r>
            </a:p>
          </p:txBody>
        </p:sp>
        <p:pic>
          <p:nvPicPr>
            <p:cNvPr id="19" name="Picture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8316" y="4006469"/>
              <a:ext cx="703887" cy="822960"/>
            </a:xfrm>
            <a:prstGeom prst="rect">
              <a:avLst/>
            </a:prstGeom>
          </p:spPr>
        </p:pic>
      </p:grpSp>
      <p:sp>
        <p:nvSpPr>
          <p:cNvPr id="25" name="Rectangular Callout 24"/>
          <p:cNvSpPr/>
          <p:nvPr/>
        </p:nvSpPr>
        <p:spPr>
          <a:xfrm>
            <a:off x="633046" y="1679251"/>
            <a:ext cx="2697247" cy="1926009"/>
          </a:xfrm>
          <a:prstGeom prst="wedgeRectCallout">
            <a:avLst>
              <a:gd name="adj1" fmla="val -283"/>
              <a:gd name="adj2" fmla="val 75060"/>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in 6 </a:t>
            </a:r>
          </a:p>
          <a:p>
            <a:pPr algn="ctr"/>
            <a:r>
              <a:rPr lang="en-US" sz="2000" b="1" dirty="0"/>
              <a:t>healthcare dollars are spent on cardiovascular disease</a:t>
            </a:r>
            <a:r>
              <a:rPr lang="en-US" sz="2000" b="1" baseline="30000" dirty="0"/>
              <a:t>1</a:t>
            </a:r>
          </a:p>
        </p:txBody>
      </p:sp>
      <p:sp>
        <p:nvSpPr>
          <p:cNvPr id="24" name="Rectangular Callout 23"/>
          <p:cNvSpPr/>
          <p:nvPr/>
        </p:nvSpPr>
        <p:spPr>
          <a:xfrm>
            <a:off x="4595446" y="1679252"/>
            <a:ext cx="2977837" cy="1780229"/>
          </a:xfrm>
          <a:prstGeom prst="wedgeRectCallout">
            <a:avLst>
              <a:gd name="adj1" fmla="val -28233"/>
              <a:gd name="adj2" fmla="val 82562"/>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$150 billion</a:t>
            </a:r>
          </a:p>
          <a:p>
            <a:pPr algn="ctr"/>
            <a:r>
              <a:rPr lang="en-US" sz="2000" b="1" dirty="0"/>
              <a:t>Per year being spent nationally for cancer care</a:t>
            </a:r>
            <a:r>
              <a:rPr lang="en-US" sz="2000" b="1" baseline="30000" dirty="0"/>
              <a:t>2</a:t>
            </a:r>
          </a:p>
        </p:txBody>
      </p:sp>
      <p:sp>
        <p:nvSpPr>
          <p:cNvPr id="23" name="Rectangular Callout 22"/>
          <p:cNvSpPr/>
          <p:nvPr/>
        </p:nvSpPr>
        <p:spPr>
          <a:xfrm>
            <a:off x="8638879" y="1638082"/>
            <a:ext cx="3037306" cy="1862198"/>
          </a:xfrm>
          <a:prstGeom prst="wedgeRectCallout">
            <a:avLst>
              <a:gd name="adj1" fmla="val -44217"/>
              <a:gd name="adj2" fmla="val 84234"/>
            </a:avLst>
          </a:prstGeom>
          <a:solidFill>
            <a:srgbClr val="19A683"/>
          </a:solidFill>
          <a:ln>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$34 billion</a:t>
            </a:r>
          </a:p>
          <a:p>
            <a:pPr algn="ctr"/>
            <a:r>
              <a:rPr lang="en-US" sz="2000" b="1" dirty="0"/>
              <a:t>Per year being spent nationally as a result of Stroke.</a:t>
            </a:r>
            <a:r>
              <a:rPr lang="en-US" sz="2000" b="1" baseline="30000" dirty="0"/>
              <a:t>3</a:t>
            </a:r>
          </a:p>
        </p:txBody>
      </p:sp>
      <p:sp>
        <p:nvSpPr>
          <p:cNvPr id="20" name="TextBox 19">
            <a:extLst>
              <a:ext uri="{FF2B5EF4-FFF2-40B4-BE49-F238E27FC236}">
                <a16:creationId xmlns:a16="http://schemas.microsoft.com/office/drawing/2014/main" id="{DDD6DFCF-8185-594C-A94B-8AD7F84925C4}"/>
              </a:ext>
            </a:extLst>
          </p:cNvPr>
          <p:cNvSpPr txBox="1"/>
          <p:nvPr/>
        </p:nvSpPr>
        <p:spPr>
          <a:xfrm>
            <a:off x="-7374" y="484605"/>
            <a:ext cx="8047348" cy="830997"/>
          </a:xfrm>
          <a:prstGeom prst="rect">
            <a:avLst/>
          </a:prstGeom>
          <a:noFill/>
        </p:spPr>
        <p:txBody>
          <a:bodyPr wrap="square" rtlCol="0">
            <a:spAutoFit/>
          </a:bodyPr>
          <a:lstStyle/>
          <a:p>
            <a:pPr marL="569913"/>
            <a:r>
              <a:rPr lang="en-US" sz="4800" b="1" dirty="0">
                <a:solidFill>
                  <a:srgbClr val="00604B"/>
                </a:solidFill>
              </a:rPr>
              <a:t>Understanding the risk</a:t>
            </a:r>
          </a:p>
        </p:txBody>
      </p:sp>
    </p:spTree>
    <p:extLst>
      <p:ext uri="{BB962C8B-B14F-4D97-AF65-F5344CB8AC3E}">
        <p14:creationId xmlns:p14="http://schemas.microsoft.com/office/powerpoint/2010/main" val="4980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158512" y="-1"/>
            <a:ext cx="1778115" cy="174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74" y="1131760"/>
            <a:ext cx="11160369" cy="584775"/>
          </a:xfrm>
          <a:prstGeom prst="rect">
            <a:avLst/>
          </a:prstGeom>
          <a:noFill/>
        </p:spPr>
        <p:txBody>
          <a:bodyPr wrap="square" rtlCol="0">
            <a:spAutoFit/>
          </a:bodyPr>
          <a:lstStyle/>
          <a:p>
            <a:pPr marL="569913"/>
            <a:r>
              <a:rPr lang="en-US" sz="3200" b="1" dirty="0">
                <a:solidFill>
                  <a:srgbClr val="19A683"/>
                </a:solidFill>
              </a:rPr>
              <a:t>The economic impact of critical, chronic, and terminal illness.</a:t>
            </a:r>
          </a:p>
        </p:txBody>
      </p:sp>
      <p:sp>
        <p:nvSpPr>
          <p:cNvPr id="23" name="TextBox 22"/>
          <p:cNvSpPr txBox="1"/>
          <p:nvPr/>
        </p:nvSpPr>
        <p:spPr>
          <a:xfrm>
            <a:off x="141048" y="5696612"/>
            <a:ext cx="9002952" cy="707886"/>
          </a:xfrm>
          <a:prstGeom prst="rect">
            <a:avLst/>
          </a:prstGeom>
          <a:noFill/>
        </p:spPr>
        <p:txBody>
          <a:bodyPr wrap="square" rtlCol="0">
            <a:spAutoFit/>
          </a:bodyPr>
          <a:lstStyle/>
          <a:p>
            <a:pPr marL="120650" indent="-120650">
              <a:buAutoNum type="arabicPeriod"/>
            </a:pPr>
            <a:r>
              <a:rPr lang="en-US" sz="1000" i="1" dirty="0">
                <a:solidFill>
                  <a:schemeClr val="bg2">
                    <a:lumMod val="90000"/>
                  </a:schemeClr>
                </a:solidFill>
              </a:rPr>
              <a:t>This is the real reason most Americans file for bankruptcy</a:t>
            </a:r>
            <a:r>
              <a:rPr lang="en-US" sz="1000" dirty="0">
                <a:solidFill>
                  <a:schemeClr val="bg2">
                    <a:lumMod val="90000"/>
                  </a:schemeClr>
                </a:solidFill>
              </a:rPr>
              <a:t>. CNBC. Feb 2019. https://www.cnbc.com/2019/02/11/this-is-thereal-reason-most-americans-file-for-bankruptcy.html </a:t>
            </a:r>
          </a:p>
          <a:p>
            <a:pPr marL="120650" indent="-120650">
              <a:buAutoNum type="arabicPeriod"/>
            </a:pPr>
            <a:r>
              <a:rPr lang="en-US" sz="1000" i="1" dirty="0">
                <a:solidFill>
                  <a:schemeClr val="bg2">
                    <a:lumMod val="90000"/>
                  </a:schemeClr>
                </a:solidFill>
              </a:rPr>
              <a:t>Get Sick, Get Out: The Medical Causes of Home Mortgage Foreclosures</a:t>
            </a:r>
            <a:r>
              <a:rPr lang="en-US" sz="1000" dirty="0">
                <a:solidFill>
                  <a:schemeClr val="bg2">
                    <a:lumMod val="90000"/>
                  </a:schemeClr>
                </a:solidFill>
              </a:rPr>
              <a:t>. Health Matrix. Feb 2008. https://papers.ssrn.com/sol3/papers.cfm?abstract_id=1416947</a:t>
            </a:r>
          </a:p>
          <a:p>
            <a:pPr marL="120650" indent="-120650">
              <a:buAutoNum type="arabicPeriod"/>
            </a:pPr>
            <a:r>
              <a:rPr lang="en-US" sz="1000" i="1" dirty="0">
                <a:solidFill>
                  <a:schemeClr val="bg2">
                    <a:lumMod val="90000"/>
                  </a:schemeClr>
                </a:solidFill>
              </a:rPr>
              <a:t>10 Statistics about US Medical Debt that Will Shock You</a:t>
            </a:r>
            <a:r>
              <a:rPr lang="en-US" sz="1000" dirty="0">
                <a:solidFill>
                  <a:schemeClr val="bg2">
                    <a:lumMod val="90000"/>
                  </a:schemeClr>
                </a:solidFill>
              </a:rPr>
              <a:t>. National Bankruptcy Forum. Dec 2017. https://www.natlbankruptcy.com/us-medical-debt-statistics/</a:t>
            </a:r>
          </a:p>
        </p:txBody>
      </p:sp>
      <p:grpSp>
        <p:nvGrpSpPr>
          <p:cNvPr id="14" name="Group 13"/>
          <p:cNvGrpSpPr/>
          <p:nvPr/>
        </p:nvGrpSpPr>
        <p:grpSpPr>
          <a:xfrm>
            <a:off x="543960" y="2364003"/>
            <a:ext cx="3405504" cy="2578557"/>
            <a:chOff x="667900" y="3892120"/>
            <a:chExt cx="1737362" cy="1315484"/>
          </a:xfrm>
        </p:grpSpPr>
        <p:sp>
          <p:nvSpPr>
            <p:cNvPr id="24" name="Rectangle 23"/>
            <p:cNvSpPr/>
            <p:nvPr/>
          </p:nvSpPr>
          <p:spPr>
            <a:xfrm>
              <a:off x="667900" y="3892120"/>
              <a:ext cx="1737360"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7902" y="4834207"/>
              <a:ext cx="1737360" cy="373397"/>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Bankruptcy</a:t>
              </a:r>
            </a:p>
          </p:txBody>
        </p:sp>
        <p:pic>
          <p:nvPicPr>
            <p:cNvPr id="13" name="Picture 12"/>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109415" y="4043955"/>
              <a:ext cx="758740" cy="731520"/>
            </a:xfrm>
            <a:prstGeom prst="rect">
              <a:avLst/>
            </a:prstGeom>
          </p:spPr>
        </p:pic>
      </p:grpSp>
      <p:grpSp>
        <p:nvGrpSpPr>
          <p:cNvPr id="18" name="Group 17"/>
          <p:cNvGrpSpPr/>
          <p:nvPr/>
        </p:nvGrpSpPr>
        <p:grpSpPr>
          <a:xfrm>
            <a:off x="4101229" y="2359912"/>
            <a:ext cx="3383656" cy="2574582"/>
            <a:chOff x="2854948" y="3887247"/>
            <a:chExt cx="1737360" cy="1321936"/>
          </a:xfrm>
        </p:grpSpPr>
        <p:sp>
          <p:nvSpPr>
            <p:cNvPr id="31" name="Rectangle 30"/>
            <p:cNvSpPr/>
            <p:nvPr/>
          </p:nvSpPr>
          <p:spPr>
            <a:xfrm>
              <a:off x="2854948" y="3887247"/>
              <a:ext cx="1737360"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54948" y="4833381"/>
              <a:ext cx="1737360" cy="375802"/>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Foreclosure</a:t>
              </a:r>
            </a:p>
          </p:txBody>
        </p:sp>
        <p:pic>
          <p:nvPicPr>
            <p:cNvPr id="17" name="Picture 16"/>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395290" y="4012804"/>
              <a:ext cx="696685" cy="731520"/>
            </a:xfrm>
            <a:prstGeom prst="rect">
              <a:avLst/>
            </a:prstGeom>
          </p:spPr>
        </p:pic>
      </p:grpSp>
      <p:grpSp>
        <p:nvGrpSpPr>
          <p:cNvPr id="35" name="Group 34"/>
          <p:cNvGrpSpPr/>
          <p:nvPr/>
        </p:nvGrpSpPr>
        <p:grpSpPr>
          <a:xfrm>
            <a:off x="7636658" y="2365180"/>
            <a:ext cx="3700117" cy="2539772"/>
            <a:chOff x="4996157" y="3885846"/>
            <a:chExt cx="1922002" cy="1319268"/>
          </a:xfrm>
        </p:grpSpPr>
        <p:sp>
          <p:nvSpPr>
            <p:cNvPr id="10" name="Rectangle 9"/>
            <p:cNvSpPr/>
            <p:nvPr/>
          </p:nvSpPr>
          <p:spPr>
            <a:xfrm>
              <a:off x="4996157" y="4834207"/>
              <a:ext cx="1922002" cy="370907"/>
            </a:xfrm>
            <a:prstGeom prst="rect">
              <a:avLst/>
            </a:prstGeom>
            <a:solidFill>
              <a:srgbClr val="00604B"/>
            </a:solidFill>
            <a:ln>
              <a:solidFill>
                <a:srgbClr val="002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Liquidated Assets</a:t>
              </a:r>
            </a:p>
          </p:txBody>
        </p:sp>
        <p:sp>
          <p:nvSpPr>
            <p:cNvPr id="33" name="Rectangle 32"/>
            <p:cNvSpPr/>
            <p:nvPr/>
          </p:nvSpPr>
          <p:spPr>
            <a:xfrm>
              <a:off x="4996157" y="3885846"/>
              <a:ext cx="1922002" cy="942087"/>
            </a:xfrm>
            <a:prstGeom prst="rect">
              <a:avLst/>
            </a:prstGeom>
            <a:solidFill>
              <a:schemeClr val="bg1"/>
            </a:solidFill>
            <a:ln>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37878" y="4005709"/>
              <a:ext cx="788200" cy="731520"/>
            </a:xfrm>
            <a:prstGeom prst="rect">
              <a:avLst/>
            </a:prstGeom>
          </p:spPr>
        </p:pic>
      </p:grpSp>
      <p:sp>
        <p:nvSpPr>
          <p:cNvPr id="19" name="TextBox 18">
            <a:extLst>
              <a:ext uri="{FF2B5EF4-FFF2-40B4-BE49-F238E27FC236}">
                <a16:creationId xmlns:a16="http://schemas.microsoft.com/office/drawing/2014/main" id="{27EFD4A6-3646-E447-B6B4-4CB759EB8B38}"/>
              </a:ext>
            </a:extLst>
          </p:cNvPr>
          <p:cNvSpPr txBox="1"/>
          <p:nvPr/>
        </p:nvSpPr>
        <p:spPr>
          <a:xfrm>
            <a:off x="-7374" y="484605"/>
            <a:ext cx="8047348" cy="830997"/>
          </a:xfrm>
          <a:prstGeom prst="rect">
            <a:avLst/>
          </a:prstGeom>
          <a:noFill/>
        </p:spPr>
        <p:txBody>
          <a:bodyPr wrap="square" rtlCol="0">
            <a:spAutoFit/>
          </a:bodyPr>
          <a:lstStyle/>
          <a:p>
            <a:pPr marL="569913"/>
            <a:r>
              <a:rPr lang="en-US" sz="4800" b="1" dirty="0">
                <a:solidFill>
                  <a:srgbClr val="00604B"/>
                </a:solidFill>
              </a:rPr>
              <a:t>The risk:</a:t>
            </a:r>
          </a:p>
        </p:txBody>
      </p:sp>
    </p:spTree>
    <p:extLst>
      <p:ext uri="{BB962C8B-B14F-4D97-AF65-F5344CB8AC3E}">
        <p14:creationId xmlns:p14="http://schemas.microsoft.com/office/powerpoint/2010/main" val="14350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7873" y="2752414"/>
            <a:ext cx="9241756" cy="1015663"/>
          </a:xfrm>
          <a:prstGeom prst="rect">
            <a:avLst/>
          </a:prstGeom>
          <a:noFill/>
        </p:spPr>
        <p:txBody>
          <a:bodyPr wrap="square" rtlCol="0">
            <a:spAutoFit/>
          </a:bodyPr>
          <a:lstStyle/>
          <a:p>
            <a:pPr marL="569913"/>
            <a:r>
              <a:rPr lang="en-US" sz="6000" b="1" dirty="0">
                <a:solidFill>
                  <a:srgbClr val="00604B"/>
                </a:solidFill>
              </a:rPr>
              <a:t>Explore the solutions</a:t>
            </a:r>
          </a:p>
        </p:txBody>
      </p:sp>
      <p:sp>
        <p:nvSpPr>
          <p:cNvPr id="6" name="TextBox 5"/>
          <p:cNvSpPr txBox="1"/>
          <p:nvPr/>
        </p:nvSpPr>
        <p:spPr>
          <a:xfrm>
            <a:off x="3015382" y="1982973"/>
            <a:ext cx="7743229" cy="769441"/>
          </a:xfrm>
          <a:prstGeom prst="rect">
            <a:avLst/>
          </a:prstGeom>
          <a:noFill/>
        </p:spPr>
        <p:txBody>
          <a:bodyPr wrap="square" rtlCol="0">
            <a:spAutoFit/>
          </a:bodyPr>
          <a:lstStyle/>
          <a:p>
            <a:r>
              <a:rPr lang="en-US" sz="4400" b="1" dirty="0">
                <a:solidFill>
                  <a:srgbClr val="19A683"/>
                </a:solidFill>
              </a:rPr>
              <a:t>How do we mitigate risk?</a:t>
            </a:r>
          </a:p>
        </p:txBody>
      </p:sp>
      <p:sp>
        <p:nvSpPr>
          <p:cNvPr id="5" name="TextBox 4"/>
          <p:cNvSpPr txBox="1"/>
          <p:nvPr/>
        </p:nvSpPr>
        <p:spPr>
          <a:xfrm>
            <a:off x="-7374" y="484605"/>
            <a:ext cx="8047348" cy="830997"/>
          </a:xfrm>
          <a:prstGeom prst="rect">
            <a:avLst/>
          </a:prstGeom>
          <a:noFill/>
        </p:spPr>
        <p:txBody>
          <a:bodyPr wrap="square" rtlCol="0">
            <a:spAutoFit/>
          </a:bodyPr>
          <a:lstStyle/>
          <a:p>
            <a:pPr marL="569913"/>
            <a:r>
              <a:rPr lang="en-US" sz="4800" b="1" dirty="0">
                <a:solidFill>
                  <a:srgbClr val="00604B"/>
                </a:solidFill>
              </a:rPr>
              <a:t>Mitigating the risk</a:t>
            </a:r>
          </a:p>
        </p:txBody>
      </p:sp>
    </p:spTree>
    <p:extLst>
      <p:ext uri="{BB962C8B-B14F-4D97-AF65-F5344CB8AC3E}">
        <p14:creationId xmlns:p14="http://schemas.microsoft.com/office/powerpoint/2010/main" val="57291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68128" y="0"/>
            <a:ext cx="1709928" cy="160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9705" y="1480154"/>
            <a:ext cx="4282652" cy="3293209"/>
          </a:xfrm>
          <a:prstGeom prst="rect">
            <a:avLst/>
          </a:prstGeom>
          <a:noFill/>
        </p:spPr>
        <p:txBody>
          <a:bodyPr wrap="square" rtlCol="0">
            <a:spAutoFit/>
          </a:bodyPr>
          <a:lstStyle/>
          <a:p>
            <a:pPr marL="342900" indent="-342900">
              <a:buFontTx/>
              <a:buChar char="-"/>
            </a:pPr>
            <a:r>
              <a:rPr lang="en-US" sz="3200" b="1" dirty="0">
                <a:solidFill>
                  <a:srgbClr val="19A683"/>
                </a:solidFill>
              </a:rPr>
              <a:t>Government plans</a:t>
            </a:r>
          </a:p>
          <a:p>
            <a:pPr marL="342900" indent="-342900">
              <a:buFontTx/>
              <a:buChar char="-"/>
            </a:pPr>
            <a:r>
              <a:rPr lang="en-US" sz="3200" b="1" dirty="0">
                <a:solidFill>
                  <a:srgbClr val="19A683"/>
                </a:solidFill>
              </a:rPr>
              <a:t>Self-insure</a:t>
            </a:r>
          </a:p>
          <a:p>
            <a:pPr marL="342900" indent="-342900">
              <a:buFontTx/>
              <a:buChar char="-"/>
            </a:pPr>
            <a:r>
              <a:rPr lang="en-US" sz="3200" b="1" dirty="0">
                <a:solidFill>
                  <a:srgbClr val="19A683"/>
                </a:solidFill>
              </a:rPr>
              <a:t>Custodial care</a:t>
            </a:r>
          </a:p>
          <a:p>
            <a:pPr marL="342900" indent="-342900">
              <a:buFontTx/>
              <a:buChar char="-"/>
            </a:pPr>
            <a:r>
              <a:rPr lang="en-US" sz="3200" b="1" dirty="0">
                <a:solidFill>
                  <a:srgbClr val="19A683"/>
                </a:solidFill>
              </a:rPr>
              <a:t>Skilled care</a:t>
            </a:r>
          </a:p>
          <a:p>
            <a:pPr marL="342900" indent="-342900">
              <a:buFontTx/>
              <a:buChar char="-"/>
            </a:pPr>
            <a:r>
              <a:rPr lang="en-US" sz="3200" b="1" dirty="0">
                <a:solidFill>
                  <a:srgbClr val="19A683"/>
                </a:solidFill>
              </a:rPr>
              <a:t>Family and friends</a:t>
            </a:r>
          </a:p>
          <a:p>
            <a:pPr marL="342900" indent="-342900">
              <a:buFontTx/>
              <a:buChar char="-"/>
            </a:pPr>
            <a:endParaRPr lang="en-US" sz="2400" dirty="0"/>
          </a:p>
          <a:p>
            <a:pPr marL="342900" indent="-342900">
              <a:buFontTx/>
              <a:buChar char="-"/>
            </a:pPr>
            <a:endParaRPr lang="en-US" sz="24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1119" y="626612"/>
            <a:ext cx="7040881" cy="4681437"/>
          </a:xfrm>
          <a:prstGeom prst="rect">
            <a:avLst/>
          </a:prstGeom>
        </p:spPr>
      </p:pic>
      <p:sp>
        <p:nvSpPr>
          <p:cNvPr id="10" name="Rectangle 9">
            <a:extLst>
              <a:ext uri="{FF2B5EF4-FFF2-40B4-BE49-F238E27FC236}">
                <a16:creationId xmlns:a16="http://schemas.microsoft.com/office/drawing/2014/main" id="{E3368598-C732-5445-B9DA-E27460D1FF76}"/>
              </a:ext>
            </a:extLst>
          </p:cNvPr>
          <p:cNvSpPr/>
          <p:nvPr/>
        </p:nvSpPr>
        <p:spPr>
          <a:xfrm rot="10800000">
            <a:off x="6272211" y="626612"/>
            <a:ext cx="5919788" cy="4681437"/>
          </a:xfrm>
          <a:prstGeom prst="rect">
            <a:avLst/>
          </a:prstGeom>
          <a:gradFill>
            <a:gsLst>
              <a:gs pos="24000">
                <a:schemeClr val="accent1">
                  <a:lumMod val="5000"/>
                  <a:lumOff val="95000"/>
                  <a:alpha val="0"/>
                </a:schemeClr>
              </a:gs>
              <a:gs pos="65000">
                <a:srgbClr val="19A683">
                  <a:alpha val="55000"/>
                  <a:lumMod val="47000"/>
                </a:srgbClr>
              </a:gs>
              <a:gs pos="94000">
                <a:srgbClr val="00604B">
                  <a:alpha val="8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743084B-FF70-AD4B-913C-98A8446DD72C}"/>
              </a:ext>
            </a:extLst>
          </p:cNvPr>
          <p:cNvSpPr txBox="1"/>
          <p:nvPr/>
        </p:nvSpPr>
        <p:spPr>
          <a:xfrm>
            <a:off x="14748" y="507397"/>
            <a:ext cx="7074979" cy="830997"/>
          </a:xfrm>
          <a:prstGeom prst="rect">
            <a:avLst/>
          </a:prstGeom>
          <a:noFill/>
        </p:spPr>
        <p:txBody>
          <a:bodyPr wrap="square" rtlCol="0">
            <a:spAutoFit/>
          </a:bodyPr>
          <a:lstStyle/>
          <a:p>
            <a:pPr marL="569913"/>
            <a:r>
              <a:rPr lang="en-US" sz="4800" b="1" dirty="0">
                <a:solidFill>
                  <a:srgbClr val="00604B"/>
                </a:solidFill>
              </a:rPr>
              <a:t>Solutions:</a:t>
            </a:r>
          </a:p>
        </p:txBody>
      </p:sp>
    </p:spTree>
    <p:extLst>
      <p:ext uri="{BB962C8B-B14F-4D97-AF65-F5344CB8AC3E}">
        <p14:creationId xmlns:p14="http://schemas.microsoft.com/office/powerpoint/2010/main" val="174987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83962" y="0"/>
            <a:ext cx="1791115" cy="1500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74155" y="1990636"/>
            <a:ext cx="2967332" cy="707886"/>
          </a:xfrm>
          <a:prstGeom prst="rect">
            <a:avLst/>
          </a:prstGeom>
          <a:solidFill>
            <a:schemeClr val="bg1"/>
          </a:solidFill>
        </p:spPr>
        <p:txBody>
          <a:bodyPr wrap="square" rtlCol="0">
            <a:spAutoFit/>
          </a:bodyPr>
          <a:lstStyle/>
          <a:p>
            <a:r>
              <a:rPr lang="en-US" sz="4000" b="1" dirty="0">
                <a:solidFill>
                  <a:srgbClr val="19A683"/>
                </a:solidFill>
              </a:rPr>
              <a:t>Hybrid policy</a:t>
            </a:r>
          </a:p>
        </p:txBody>
      </p:sp>
      <p:sp>
        <p:nvSpPr>
          <p:cNvPr id="7" name="TextBox 6"/>
          <p:cNvSpPr txBox="1"/>
          <p:nvPr/>
        </p:nvSpPr>
        <p:spPr>
          <a:xfrm>
            <a:off x="2970988" y="3201097"/>
            <a:ext cx="7743229" cy="2246769"/>
          </a:xfrm>
          <a:prstGeom prst="rect">
            <a:avLst/>
          </a:prstGeom>
          <a:noFill/>
        </p:spPr>
        <p:txBody>
          <a:bodyPr wrap="square" rtlCol="0">
            <a:spAutoFit/>
          </a:bodyPr>
          <a:lstStyle/>
          <a:p>
            <a:pPr marL="463550" indent="-228600">
              <a:buFont typeface="Arial" panose="020B0604020202020204" pitchFamily="34" charset="0"/>
              <a:buChar char="•"/>
            </a:pPr>
            <a:r>
              <a:rPr lang="en-US" sz="2800" dirty="0"/>
              <a:t>Underwritten for morbidity</a:t>
            </a:r>
          </a:p>
          <a:p>
            <a:pPr marL="463550" indent="-228600">
              <a:buFont typeface="Arial" panose="020B0604020202020204" pitchFamily="34" charset="0"/>
              <a:buChar char="•"/>
            </a:pPr>
            <a:r>
              <a:rPr lang="en-US" sz="2800" dirty="0"/>
              <a:t>Highly leveraged chronic illness benefit</a:t>
            </a:r>
          </a:p>
          <a:p>
            <a:pPr marL="463550" indent="-228600">
              <a:buFont typeface="Arial" panose="020B0604020202020204" pitchFamily="34" charset="0"/>
              <a:buChar char="•"/>
            </a:pPr>
            <a:r>
              <a:rPr lang="en-US" sz="2800" dirty="0"/>
              <a:t>Limited death benefit</a:t>
            </a:r>
          </a:p>
          <a:p>
            <a:pPr marL="463550" indent="-228600">
              <a:buFont typeface="Arial" panose="020B0604020202020204" pitchFamily="34" charset="0"/>
              <a:buChar char="•"/>
            </a:pPr>
            <a:r>
              <a:rPr lang="en-US" sz="2800" dirty="0"/>
              <a:t>Limited cash value growth</a:t>
            </a:r>
          </a:p>
          <a:p>
            <a:pPr marL="463550" indent="-228600">
              <a:buFont typeface="Arial" panose="020B0604020202020204" pitchFamily="34" charset="0"/>
              <a:buChar char="•"/>
            </a:pPr>
            <a:r>
              <a:rPr lang="en-US" sz="2800" dirty="0"/>
              <a:t>Cost of care reimbursement (typically)</a:t>
            </a:r>
          </a:p>
        </p:txBody>
      </p:sp>
      <p:grpSp>
        <p:nvGrpSpPr>
          <p:cNvPr id="5" name="Group 4"/>
          <p:cNvGrpSpPr/>
          <p:nvPr/>
        </p:nvGrpSpPr>
        <p:grpSpPr>
          <a:xfrm>
            <a:off x="5908169" y="1796904"/>
            <a:ext cx="2867704" cy="1255594"/>
            <a:chOff x="6158889" y="1796904"/>
            <a:chExt cx="2867704" cy="1255594"/>
          </a:xfrm>
        </p:grpSpPr>
        <p:sp>
          <p:nvSpPr>
            <p:cNvPr id="9" name="Pentagon 8"/>
            <p:cNvSpPr/>
            <p:nvPr/>
          </p:nvSpPr>
          <p:spPr>
            <a:xfrm rot="10800000">
              <a:off x="6158889" y="1796904"/>
              <a:ext cx="2867704" cy="1255594"/>
            </a:xfrm>
            <a:prstGeom prst="homePlate">
              <a:avLst/>
            </a:prstGeom>
            <a:solidFill>
              <a:srgbClr val="00604B"/>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79473" y="1973325"/>
              <a:ext cx="1951630" cy="830997"/>
            </a:xfrm>
            <a:prstGeom prst="rect">
              <a:avLst/>
            </a:prstGeom>
            <a:solidFill>
              <a:srgbClr val="00604B"/>
            </a:solidFill>
            <a:ln>
              <a:noFill/>
            </a:ln>
          </p:spPr>
          <p:txBody>
            <a:bodyPr wrap="square" rtlCol="0">
              <a:spAutoFit/>
            </a:bodyPr>
            <a:lstStyle/>
            <a:p>
              <a:pPr algn="ctr"/>
              <a:r>
                <a:rPr lang="en-US" sz="2400" b="1" dirty="0">
                  <a:solidFill>
                    <a:schemeClr val="bg1"/>
                  </a:solidFill>
                </a:rPr>
                <a:t>Long-term Care Rider</a:t>
              </a:r>
            </a:p>
          </p:txBody>
        </p:sp>
      </p:grpSp>
      <p:sp>
        <p:nvSpPr>
          <p:cNvPr id="4" name="Oval 3"/>
          <p:cNvSpPr/>
          <p:nvPr/>
        </p:nvSpPr>
        <p:spPr>
          <a:xfrm>
            <a:off x="5040163" y="265322"/>
            <a:ext cx="1637731" cy="1637731"/>
          </a:xfrm>
          <a:prstGeom prst="ellipse">
            <a:avLst/>
          </a:prstGeom>
          <a:solidFill>
            <a:srgbClr val="19A683"/>
          </a:solidFill>
          <a:ln w="762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Hybrid Policy</a:t>
            </a:r>
          </a:p>
        </p:txBody>
      </p:sp>
      <p:sp>
        <p:nvSpPr>
          <p:cNvPr id="2" name="Pentagon 1"/>
          <p:cNvSpPr/>
          <p:nvPr/>
        </p:nvSpPr>
        <p:spPr>
          <a:xfrm>
            <a:off x="2852821" y="1796904"/>
            <a:ext cx="2957066" cy="1255594"/>
          </a:xfrm>
          <a:prstGeom prst="homePlate">
            <a:avLst/>
          </a:prstGeom>
          <a:solidFill>
            <a:srgbClr val="00604B"/>
          </a:solidFill>
          <a:ln w="76200">
            <a:solidFill>
              <a:srgbClr val="19A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Traditional UL/WL</a:t>
            </a:r>
          </a:p>
          <a:p>
            <a:pPr algn="ctr"/>
            <a:r>
              <a:rPr lang="en-US" sz="2400" b="1" dirty="0"/>
              <a:t>insurance</a:t>
            </a:r>
          </a:p>
        </p:txBody>
      </p:sp>
      <p:sp>
        <p:nvSpPr>
          <p:cNvPr id="12" name="Rectangular Callout 11"/>
          <p:cNvSpPr/>
          <p:nvPr/>
        </p:nvSpPr>
        <p:spPr>
          <a:xfrm>
            <a:off x="9473183" y="3461101"/>
            <a:ext cx="2115403" cy="1726762"/>
          </a:xfrm>
          <a:prstGeom prst="wedgeRectCallout">
            <a:avLst>
              <a:gd name="adj1" fmla="val -81583"/>
              <a:gd name="adj2" fmla="val 19788"/>
            </a:avLst>
          </a:prstGeom>
          <a:solidFill>
            <a:srgbClr val="19A683"/>
          </a:solidFill>
          <a:ln w="76200">
            <a:solidFill>
              <a:srgbClr val="006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b="1" dirty="0"/>
              <a:t>You’re  forfeiting the asset from the portfolio</a:t>
            </a:r>
          </a:p>
        </p:txBody>
      </p:sp>
      <p:sp>
        <p:nvSpPr>
          <p:cNvPr id="11" name="TextBox 10"/>
          <p:cNvSpPr txBox="1"/>
          <p:nvPr/>
        </p:nvSpPr>
        <p:spPr>
          <a:xfrm>
            <a:off x="299211" y="1973325"/>
            <a:ext cx="4054803" cy="707886"/>
          </a:xfrm>
          <a:prstGeom prst="rect">
            <a:avLst/>
          </a:prstGeom>
          <a:noFill/>
        </p:spPr>
        <p:txBody>
          <a:bodyPr wrap="square" rtlCol="0">
            <a:spAutoFit/>
          </a:bodyPr>
          <a:lstStyle/>
          <a:p>
            <a:r>
              <a:rPr lang="en-US" sz="4000" b="1" dirty="0">
                <a:solidFill>
                  <a:srgbClr val="19A683"/>
                </a:solidFill>
              </a:rPr>
              <a:t>Self-Insure</a:t>
            </a:r>
          </a:p>
        </p:txBody>
      </p:sp>
      <p:sp>
        <p:nvSpPr>
          <p:cNvPr id="13" name="TextBox 12"/>
          <p:cNvSpPr txBox="1"/>
          <p:nvPr/>
        </p:nvSpPr>
        <p:spPr>
          <a:xfrm>
            <a:off x="14748" y="507397"/>
            <a:ext cx="7074979" cy="830997"/>
          </a:xfrm>
          <a:prstGeom prst="rect">
            <a:avLst/>
          </a:prstGeom>
          <a:noFill/>
        </p:spPr>
        <p:txBody>
          <a:bodyPr wrap="square" rtlCol="0">
            <a:spAutoFit/>
          </a:bodyPr>
          <a:lstStyle/>
          <a:p>
            <a:pPr marL="569913"/>
            <a:r>
              <a:rPr lang="en-US" sz="4800" b="1" dirty="0">
                <a:solidFill>
                  <a:srgbClr val="00604B"/>
                </a:solidFill>
              </a:rPr>
              <a:t>Solutions:</a:t>
            </a:r>
          </a:p>
        </p:txBody>
      </p:sp>
    </p:spTree>
    <p:extLst>
      <p:ext uri="{BB962C8B-B14F-4D97-AF65-F5344CB8AC3E}">
        <p14:creationId xmlns:p14="http://schemas.microsoft.com/office/powerpoint/2010/main" val="12329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Effect transition="in" filter="fade">
                                      <p:cBhvr>
                                        <p:cTn id="37" dur="500"/>
                                        <p:tgtEl>
                                          <p:spTgt spid="1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2" grpId="0" uiExpand="1" build="p" animBg="1"/>
    </p:bldLst>
  </p:timing>
</p:sld>
</file>

<file path=ppt/theme/theme1.xml><?xml version="1.0" encoding="utf-8"?>
<a:theme xmlns:a="http://schemas.openxmlformats.org/drawingml/2006/main" name="Custom Design">
  <a:themeElements>
    <a:clrScheme name="North American">
      <a:dk1>
        <a:srgbClr val="FFFFFF"/>
      </a:dk1>
      <a:lt1>
        <a:srgbClr val="FFFFFF"/>
      </a:lt1>
      <a:dk2>
        <a:srgbClr val="FFFFFF"/>
      </a:dk2>
      <a:lt2>
        <a:srgbClr val="FFFFFF"/>
      </a:lt2>
      <a:accent1>
        <a:srgbClr val="003D31"/>
      </a:accent1>
      <a:accent2>
        <a:srgbClr val="00604B"/>
      </a:accent2>
      <a:accent3>
        <a:srgbClr val="19A683"/>
      </a:accent3>
      <a:accent4>
        <a:srgbClr val="FFFFFF"/>
      </a:accent4>
      <a:accent5>
        <a:srgbClr val="FFFFFF"/>
      </a:accent5>
      <a:accent6>
        <a:srgbClr val="FFFFFF"/>
      </a:accent6>
      <a:hlink>
        <a:srgbClr val="19A683"/>
      </a:hlink>
      <a:folHlink>
        <a:srgbClr val="0060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2E44D58D-AEA7-4D4F-96F6-0C1716C10A9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E91425EC-01A0-4A49-8514-ACB5B6B98DD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C8CC1FE3-64E3-4D86-99F2-33EC376AFE01}"/>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4D6CEE44-8E8D-4D4B-9407-954443371B65}"/>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330689F6-75FA-4DFB-9973-ED03C0085DD6}"/>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5FEBB310-8100-402C-B2F2-94A9A6023DE1}"/>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85685A52-FCCA-44C8-A2D1-6E4BE81539B4}"/>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F9587F60-9803-4D8D-8B11-0CD1BC68040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 Life 16-9 ppt template" id="{A821DF0D-3AA7-4B56-9C76-BEB0A28B49EB}" vid="{846A1A2D-B129-4FED-BE8C-7342ABCCB0A9}"/>
    </a:ext>
  </a:extLst>
</a:theme>
</file>

<file path=docProps/app.xml><?xml version="1.0" encoding="utf-8"?>
<Properties xmlns="http://schemas.openxmlformats.org/officeDocument/2006/extended-properties" xmlns:vt="http://schemas.openxmlformats.org/officeDocument/2006/docPropsVTypes">
  <Template>NAC Life 16-9 ppt template.pptx</Template>
  <TotalTime>889</TotalTime>
  <Words>2236</Words>
  <Application>Microsoft Office PowerPoint</Application>
  <PresentationFormat>Widescreen</PresentationFormat>
  <Paragraphs>171</Paragraphs>
  <Slides>15</Slides>
  <Notes>15</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15</vt:i4>
      </vt:variant>
    </vt:vector>
  </HeadingPairs>
  <TitlesOfParts>
    <vt:vector size="27" baseType="lpstr">
      <vt:lpstr>Arial</vt:lpstr>
      <vt:lpstr>Calibri</vt:lpstr>
      <vt:lpstr>Calibri Light</vt:lpstr>
      <vt:lpstr>Custom Design</vt:lpstr>
      <vt:lpstr>8_Custom Design</vt:lpstr>
      <vt:lpstr>1_Custom Design</vt:lpstr>
      <vt:lpstr>2_Custom Design</vt:lpstr>
      <vt:lpstr>3_Custom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Sammons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Kristina</dc:creator>
  <cp:lastModifiedBy>Eide, Andrew</cp:lastModifiedBy>
  <cp:revision>82</cp:revision>
  <dcterms:created xsi:type="dcterms:W3CDTF">2020-06-02T19:49:05Z</dcterms:created>
  <dcterms:modified xsi:type="dcterms:W3CDTF">2020-07-13T18:18:08Z</dcterms:modified>
</cp:coreProperties>
</file>